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007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7200" y="457200"/>
            <a:ext cx="685800" cy="6858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" name="Shape 1"/>
          <p:cNvSpPr/>
          <p:nvPr/>
        </p:nvSpPr>
        <p:spPr>
          <a:xfrm>
            <a:off x="7886700" y="5043488"/>
            <a:ext cx="571500" cy="57150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5" name="Shape 2"/>
          <p:cNvSpPr/>
          <p:nvPr/>
        </p:nvSpPr>
        <p:spPr>
          <a:xfrm>
            <a:off x="685800" y="3150394"/>
            <a:ext cx="457200" cy="45720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6" name="Shape 3"/>
          <p:cNvSpPr/>
          <p:nvPr/>
        </p:nvSpPr>
        <p:spPr>
          <a:xfrm>
            <a:off x="3057497" y="0"/>
            <a:ext cx="3028950" cy="2114550"/>
          </a:xfrm>
          <a:prstGeom prst="rect">
            <a:avLst/>
          </a:prstGeom>
          <a:solidFill>
            <a:srgbClr val="FFFFFF"/>
          </a:solidFill>
          <a:ln w="397">
            <a:solidFill>
              <a:srgbClr val="64748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72" y="114300"/>
            <a:ext cx="2743200" cy="18288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5602" y="2400300"/>
            <a:ext cx="806420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DENTE DEFENSOR</a:t>
            </a:r>
            <a:endParaRPr lang="en-US" sz="7200" dirty="0"/>
          </a:p>
        </p:txBody>
      </p:sp>
      <p:sp>
        <p:nvSpPr>
          <p:cNvPr id="9" name="Text 5"/>
          <p:cNvSpPr/>
          <p:nvPr/>
        </p:nvSpPr>
        <p:spPr>
          <a:xfrm>
            <a:off x="575602" y="3486150"/>
            <a:ext cx="806420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Proteja os dentes das bactérias!</a:t>
            </a:r>
            <a:endParaRPr lang="en-US" sz="2025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44" y="4114800"/>
            <a:ext cx="571500" cy="5715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417544" y="4257675"/>
            <a:ext cx="3803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</a:t>
            </a:r>
            <a:endParaRPr lang="en-US" sz="202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28" y="4114800"/>
            <a:ext cx="571500" cy="571500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743172" y="5029200"/>
            <a:ext cx="3657600" cy="1214438"/>
          </a:xfrm>
          <a:prstGeom prst="rect">
            <a:avLst/>
          </a:prstGeom>
          <a:solidFill>
            <a:srgbClr val="FFFFFF">
              <a:alpha val="90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819" y="5286375"/>
            <a:ext cx="214313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409857" y="5254228"/>
            <a:ext cx="2695677" cy="4625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Jogo desenvolvido em C++ com Raylib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2971772" y="5800725"/>
            <a:ext cx="32718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Final - Programação de Jogos</a:t>
            </a:r>
            <a:endParaRPr lang="en-US" sz="101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2294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28079"/>
            <a:ext cx="450056" cy="5143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2900" y="429853"/>
            <a:ext cx="4392095" cy="12197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40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ao Jogo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342900" y="1842529"/>
            <a:ext cx="5410191" cy="1321594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106848"/>
            <a:ext cx="214313" cy="2143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00113" y="2067558"/>
            <a:ext cx="2724838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é Dente Defensor?</a:t>
            </a:r>
            <a:endParaRPr lang="en-US" sz="1688" dirty="0"/>
          </a:p>
        </p:txBody>
      </p:sp>
      <p:sp>
        <p:nvSpPr>
          <p:cNvPr id="8" name="Text 3"/>
          <p:cNvSpPr/>
          <p:nvPr/>
        </p:nvSpPr>
        <p:spPr>
          <a:xfrm>
            <a:off x="571500" y="2456892"/>
            <a:ext cx="502442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 jogo de defesa onde você controla uma escova de dentes para proteger os dentes de ataques de bactérias nocivas.</a:t>
            </a:r>
            <a:endParaRPr lang="en-US" sz="1125" dirty="0"/>
          </a:p>
        </p:txBody>
      </p:sp>
      <p:sp>
        <p:nvSpPr>
          <p:cNvPr id="9" name="Shape 4"/>
          <p:cNvSpPr/>
          <p:nvPr/>
        </p:nvSpPr>
        <p:spPr>
          <a:xfrm>
            <a:off x="342900" y="3378436"/>
            <a:ext cx="5410191" cy="105727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42754"/>
            <a:ext cx="214313" cy="2143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0113" y="3603464"/>
            <a:ext cx="89076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Gênero</a:t>
            </a:r>
            <a:endParaRPr lang="en-US" sz="1688" dirty="0"/>
          </a:p>
        </p:txBody>
      </p:sp>
      <p:sp>
        <p:nvSpPr>
          <p:cNvPr id="12" name="Text 6"/>
          <p:cNvSpPr/>
          <p:nvPr/>
        </p:nvSpPr>
        <p:spPr>
          <a:xfrm>
            <a:off x="571500" y="3992798"/>
            <a:ext cx="50244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Shooter de Defesa • Arcade • Pixel Art</a:t>
            </a:r>
            <a:endParaRPr lang="en-US" sz="1125" dirty="0"/>
          </a:p>
        </p:txBody>
      </p:sp>
      <p:sp>
        <p:nvSpPr>
          <p:cNvPr id="13" name="Shape 7"/>
          <p:cNvSpPr/>
          <p:nvPr/>
        </p:nvSpPr>
        <p:spPr>
          <a:xfrm>
            <a:off x="342900" y="4650023"/>
            <a:ext cx="5410191" cy="1321594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685800" y="4875051"/>
            <a:ext cx="1985907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 Principal</a:t>
            </a:r>
            <a:endParaRPr lang="en-US" sz="1688" dirty="0"/>
          </a:p>
        </p:txBody>
      </p:sp>
      <p:sp>
        <p:nvSpPr>
          <p:cNvPr id="15" name="Text 9"/>
          <p:cNvSpPr/>
          <p:nvPr/>
        </p:nvSpPr>
        <p:spPr>
          <a:xfrm>
            <a:off x="571500" y="5264386"/>
            <a:ext cx="502442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Proteger os dentes das bactérias invasoras usando projéteis de pasta de dente. Evite que 3 ou mais dentes sejam destruídos!</a:t>
            </a:r>
            <a:endParaRPr lang="en-US" sz="1125" dirty="0"/>
          </a:p>
        </p:txBody>
      </p:sp>
      <p:sp>
        <p:nvSpPr>
          <p:cNvPr id="16" name="Shape 10"/>
          <p:cNvSpPr/>
          <p:nvPr/>
        </p:nvSpPr>
        <p:spPr>
          <a:xfrm>
            <a:off x="6324591" y="228600"/>
            <a:ext cx="2590781" cy="1797351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41" y="400050"/>
            <a:ext cx="2057400" cy="1440163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6324591" y="2297413"/>
            <a:ext cx="1209666" cy="121443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60" y="2468863"/>
            <a:ext cx="571500" cy="5715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496041" y="3126088"/>
            <a:ext cx="9382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Escova</a:t>
            </a:r>
            <a:endParaRPr lang="en-US" sz="1013" dirty="0"/>
          </a:p>
        </p:txBody>
      </p:sp>
      <p:sp>
        <p:nvSpPr>
          <p:cNvPr id="21" name="Shape 13"/>
          <p:cNvSpPr/>
          <p:nvPr/>
        </p:nvSpPr>
        <p:spPr>
          <a:xfrm>
            <a:off x="7705706" y="2297413"/>
            <a:ext cx="1209666" cy="121443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4775" y="2468863"/>
            <a:ext cx="571500" cy="5715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877156" y="3126088"/>
            <a:ext cx="9382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Bactéria</a:t>
            </a:r>
            <a:endParaRPr lang="en-US" sz="1013" dirty="0"/>
          </a:p>
        </p:txBody>
      </p:sp>
      <p:sp>
        <p:nvSpPr>
          <p:cNvPr id="24" name="Shape 15"/>
          <p:cNvSpPr/>
          <p:nvPr/>
        </p:nvSpPr>
        <p:spPr>
          <a:xfrm>
            <a:off x="6324591" y="3669013"/>
            <a:ext cx="1209666" cy="121443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660" y="3840463"/>
            <a:ext cx="571500" cy="5715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496041" y="4497688"/>
            <a:ext cx="9382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Dente</a:t>
            </a:r>
            <a:endParaRPr lang="en-US" sz="1013" dirty="0"/>
          </a:p>
        </p:txBody>
      </p:sp>
      <p:sp>
        <p:nvSpPr>
          <p:cNvPr id="27" name="Shape 17"/>
          <p:cNvSpPr/>
          <p:nvPr/>
        </p:nvSpPr>
        <p:spPr>
          <a:xfrm>
            <a:off x="7705706" y="3669013"/>
            <a:ext cx="1209666" cy="121443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775" y="3840463"/>
            <a:ext cx="571500" cy="5715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7877156" y="4497688"/>
            <a:ext cx="9382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Pasta</a:t>
            </a:r>
            <a:endParaRPr lang="en-US" sz="1013" dirty="0"/>
          </a:p>
        </p:txBody>
      </p:sp>
      <p:sp>
        <p:nvSpPr>
          <p:cNvPr id="30" name="Shape 19"/>
          <p:cNvSpPr/>
          <p:nvPr/>
        </p:nvSpPr>
        <p:spPr>
          <a:xfrm>
            <a:off x="6324591" y="5154913"/>
            <a:ext cx="2590781" cy="1096566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9248" y="5354938"/>
            <a:ext cx="214313" cy="17145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7279286" y="5322791"/>
            <a:ext cx="10528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Plataforma</a:t>
            </a:r>
            <a:endParaRPr lang="en-US" sz="1350" dirty="0"/>
          </a:p>
        </p:txBody>
      </p:sp>
      <p:sp>
        <p:nvSpPr>
          <p:cNvPr id="33" name="Text 21"/>
          <p:cNvSpPr/>
          <p:nvPr/>
        </p:nvSpPr>
        <p:spPr>
          <a:xfrm>
            <a:off x="6499640" y="5658548"/>
            <a:ext cx="11427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Desenvolvido em</a:t>
            </a:r>
            <a:endParaRPr lang="en-US" sz="1013" dirty="0"/>
          </a:p>
        </p:txBody>
      </p:sp>
      <p:sp>
        <p:nvSpPr>
          <p:cNvPr id="34" name="Text 22"/>
          <p:cNvSpPr/>
          <p:nvPr/>
        </p:nvSpPr>
        <p:spPr>
          <a:xfrm>
            <a:off x="7570924" y="5642474"/>
            <a:ext cx="3259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C++</a:t>
            </a:r>
            <a:endParaRPr lang="en-US" sz="1125" dirty="0"/>
          </a:p>
        </p:txBody>
      </p:sp>
      <p:sp>
        <p:nvSpPr>
          <p:cNvPr id="35" name="Text 23"/>
          <p:cNvSpPr/>
          <p:nvPr/>
        </p:nvSpPr>
        <p:spPr>
          <a:xfrm>
            <a:off x="7825392" y="5658548"/>
            <a:ext cx="9863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biblioteca</a:t>
            </a:r>
            <a:endParaRPr lang="en-US" sz="1013" dirty="0"/>
          </a:p>
        </p:txBody>
      </p:sp>
      <p:sp>
        <p:nvSpPr>
          <p:cNvPr id="36" name="Text 24"/>
          <p:cNvSpPr/>
          <p:nvPr/>
        </p:nvSpPr>
        <p:spPr>
          <a:xfrm>
            <a:off x="7400227" y="5847857"/>
            <a:ext cx="5109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Raylib</a:t>
            </a:r>
            <a:endParaRPr lang="en-US" sz="11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8999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915" y="232172"/>
            <a:ext cx="535781" cy="428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74997" y="150019"/>
            <a:ext cx="4115526" cy="584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Mecânicas de Jogo</a:t>
            </a:r>
            <a:endParaRPr lang="en-US" sz="3375" dirty="0"/>
          </a:p>
        </p:txBody>
      </p:sp>
      <p:sp>
        <p:nvSpPr>
          <p:cNvPr id="5" name="Shape 1"/>
          <p:cNvSpPr/>
          <p:nvPr/>
        </p:nvSpPr>
        <p:spPr>
          <a:xfrm>
            <a:off x="228600" y="946547"/>
            <a:ext cx="4229100" cy="1132284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125141"/>
            <a:ext cx="214313" cy="2143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8663" y="1117997"/>
            <a:ext cx="13127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Movimentação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400050" y="1460897"/>
            <a:ext cx="3957638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as setas do teclado para mover a escova de dentes pela boca e proteger os dentes.</a:t>
            </a:r>
            <a:endParaRPr lang="en-US" sz="1013" dirty="0"/>
          </a:p>
        </p:txBody>
      </p:sp>
      <p:sp>
        <p:nvSpPr>
          <p:cNvPr id="9" name="Shape 4"/>
          <p:cNvSpPr/>
          <p:nvPr/>
        </p:nvSpPr>
        <p:spPr>
          <a:xfrm>
            <a:off x="228600" y="2221706"/>
            <a:ext cx="4229100" cy="14287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400300"/>
            <a:ext cx="214313" cy="2143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8663" y="2393156"/>
            <a:ext cx="1354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Tiro</a:t>
            </a:r>
            <a:endParaRPr lang="en-US" sz="1350" dirty="0"/>
          </a:p>
        </p:txBody>
      </p:sp>
      <p:sp>
        <p:nvSpPr>
          <p:cNvPr id="12" name="Shape 6"/>
          <p:cNvSpPr/>
          <p:nvPr/>
        </p:nvSpPr>
        <p:spPr>
          <a:xfrm>
            <a:off x="400050" y="2736056"/>
            <a:ext cx="656499" cy="31432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13" name="Text 7"/>
          <p:cNvSpPr/>
          <p:nvPr/>
        </p:nvSpPr>
        <p:spPr>
          <a:xfrm>
            <a:off x="400050" y="2736056"/>
            <a:ext cx="727937" cy="314325"/>
          </a:xfrm>
          <a:prstGeom prst="rect">
            <a:avLst/>
          </a:prstGeom>
          <a:noFill/>
          <a:ln/>
        </p:spPr>
        <p:txBody>
          <a:bodyPr wrap="non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ESPAÇO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142274" y="2793206"/>
            <a:ext cx="11473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Disparar projéteis</a:t>
            </a:r>
            <a:endParaRPr lang="en-US" sz="1013" dirty="0"/>
          </a:p>
        </p:txBody>
      </p:sp>
      <p:sp>
        <p:nvSpPr>
          <p:cNvPr id="15" name="Shape 9"/>
          <p:cNvSpPr/>
          <p:nvPr/>
        </p:nvSpPr>
        <p:spPr>
          <a:xfrm>
            <a:off x="400050" y="3136106"/>
            <a:ext cx="253380" cy="3143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6" name="Text 10"/>
          <p:cNvSpPr/>
          <p:nvPr/>
        </p:nvSpPr>
        <p:spPr>
          <a:xfrm>
            <a:off x="400050" y="3136106"/>
            <a:ext cx="324817" cy="314325"/>
          </a:xfrm>
          <a:prstGeom prst="rect">
            <a:avLst/>
          </a:prstGeom>
          <a:noFill/>
          <a:ln/>
        </p:spPr>
        <p:txBody>
          <a:bodyPr wrap="non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</a:t>
            </a:r>
            <a:endParaRPr lang="en-US" sz="1013" dirty="0"/>
          </a:p>
        </p:txBody>
      </p:sp>
      <p:sp>
        <p:nvSpPr>
          <p:cNvPr id="17" name="Text 11"/>
          <p:cNvSpPr/>
          <p:nvPr/>
        </p:nvSpPr>
        <p:spPr>
          <a:xfrm>
            <a:off x="739155" y="3193256"/>
            <a:ext cx="125986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Alternar tipo de tiro</a:t>
            </a:r>
            <a:endParaRPr lang="en-US" sz="1013" dirty="0"/>
          </a:p>
        </p:txBody>
      </p:sp>
      <p:sp>
        <p:nvSpPr>
          <p:cNvPr id="18" name="Shape 12"/>
          <p:cNvSpPr/>
          <p:nvPr/>
        </p:nvSpPr>
        <p:spPr>
          <a:xfrm>
            <a:off x="228600" y="3793331"/>
            <a:ext cx="4229100" cy="1421606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971925"/>
            <a:ext cx="214313" cy="21431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28663" y="3964781"/>
            <a:ext cx="113513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Tipos de Tiro</a:t>
            </a:r>
            <a:endParaRPr lang="en-US" sz="1350" dirty="0"/>
          </a:p>
        </p:txBody>
      </p:sp>
      <p:sp>
        <p:nvSpPr>
          <p:cNvPr id="21" name="Shape 14"/>
          <p:cNvSpPr/>
          <p:nvPr/>
        </p:nvSpPr>
        <p:spPr>
          <a:xfrm>
            <a:off x="400050" y="4307681"/>
            <a:ext cx="1885950" cy="421481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4421981"/>
            <a:ext cx="171450" cy="17145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00050" y="4814888"/>
            <a:ext cx="1957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Tiro Único</a:t>
            </a:r>
            <a:endParaRPr lang="en-US" sz="1013" dirty="0"/>
          </a:p>
        </p:txBody>
      </p:sp>
      <p:sp>
        <p:nvSpPr>
          <p:cNvPr id="24" name="Shape 16"/>
          <p:cNvSpPr/>
          <p:nvPr/>
        </p:nvSpPr>
        <p:spPr>
          <a:xfrm>
            <a:off x="2400300" y="4307681"/>
            <a:ext cx="1885950" cy="421481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266" y="4421981"/>
            <a:ext cx="150019" cy="17145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2400300" y="4814888"/>
            <a:ext cx="1957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Tiro Triplo</a:t>
            </a:r>
            <a:endParaRPr lang="en-US" sz="1013" dirty="0"/>
          </a:p>
        </p:txBody>
      </p:sp>
      <p:sp>
        <p:nvSpPr>
          <p:cNvPr id="27" name="Shape 18"/>
          <p:cNvSpPr/>
          <p:nvPr/>
        </p:nvSpPr>
        <p:spPr>
          <a:xfrm>
            <a:off x="4686300" y="946547"/>
            <a:ext cx="4229100" cy="13144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1125141"/>
            <a:ext cx="241102" cy="214313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213152" y="1117997"/>
            <a:ext cx="8052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Inimigos</a:t>
            </a:r>
            <a:endParaRPr lang="en-US" sz="1350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275" y="1460897"/>
            <a:ext cx="342900" cy="3429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4857750" y="1860947"/>
            <a:ext cx="1957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 (75%)</a:t>
            </a:r>
            <a:endParaRPr lang="en-US" sz="1013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9525" y="1460897"/>
            <a:ext cx="342900" cy="3429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6858000" y="1860947"/>
            <a:ext cx="1957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Rápida (25%)</a:t>
            </a:r>
            <a:endParaRPr lang="en-US" sz="1013" dirty="0"/>
          </a:p>
        </p:txBody>
      </p:sp>
      <p:sp>
        <p:nvSpPr>
          <p:cNvPr id="34" name="Shape 22"/>
          <p:cNvSpPr/>
          <p:nvPr/>
        </p:nvSpPr>
        <p:spPr>
          <a:xfrm>
            <a:off x="4686300" y="2403872"/>
            <a:ext cx="4229100" cy="157162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3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2582466"/>
            <a:ext cx="214313" cy="214313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5186363" y="2575322"/>
            <a:ext cx="15424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Saúde</a:t>
            </a:r>
            <a:endParaRPr lang="en-US" sz="1350" dirty="0"/>
          </a:p>
        </p:txBody>
      </p:sp>
      <p:sp>
        <p:nvSpPr>
          <p:cNvPr id="37" name="Text 24"/>
          <p:cNvSpPr/>
          <p:nvPr/>
        </p:nvSpPr>
        <p:spPr>
          <a:xfrm>
            <a:off x="4857750" y="2932509"/>
            <a:ext cx="59840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Saúde 3:</a:t>
            </a:r>
            <a:endParaRPr lang="en-US" sz="1013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4377" y="2918222"/>
            <a:ext cx="228600" cy="228600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8318702" y="2932509"/>
            <a:ext cx="4966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Branco</a:t>
            </a:r>
            <a:endParaRPr lang="en-US" sz="1013" dirty="0"/>
          </a:p>
        </p:txBody>
      </p:sp>
      <p:sp>
        <p:nvSpPr>
          <p:cNvPr id="40" name="Text 26"/>
          <p:cNvSpPr/>
          <p:nvPr/>
        </p:nvSpPr>
        <p:spPr>
          <a:xfrm>
            <a:off x="4857750" y="3246834"/>
            <a:ext cx="59840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Saúde 2:</a:t>
            </a:r>
            <a:endParaRPr lang="en-US" sz="1013" dirty="0"/>
          </a:p>
        </p:txBody>
      </p:sp>
      <p:pic>
        <p:nvPicPr>
          <p:cNvPr id="4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1051" y="3232547"/>
            <a:ext cx="228600" cy="228600"/>
          </a:xfrm>
          <a:prstGeom prst="rect">
            <a:avLst/>
          </a:prstGeom>
        </p:spPr>
      </p:pic>
      <p:sp>
        <p:nvSpPr>
          <p:cNvPr id="42" name="Text 27"/>
          <p:cNvSpPr/>
          <p:nvPr/>
        </p:nvSpPr>
        <p:spPr>
          <a:xfrm>
            <a:off x="8235376" y="3246834"/>
            <a:ext cx="58001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Amarelo</a:t>
            </a:r>
            <a:endParaRPr lang="en-US" sz="1013" dirty="0"/>
          </a:p>
        </p:txBody>
      </p:sp>
      <p:sp>
        <p:nvSpPr>
          <p:cNvPr id="43" name="Text 28"/>
          <p:cNvSpPr/>
          <p:nvPr/>
        </p:nvSpPr>
        <p:spPr>
          <a:xfrm>
            <a:off x="4857750" y="3561159"/>
            <a:ext cx="59840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Saúde 1:</a:t>
            </a:r>
            <a:endParaRPr lang="en-US" sz="1013" dirty="0"/>
          </a:p>
        </p:txBody>
      </p:sp>
      <p:pic>
        <p:nvPicPr>
          <p:cNvPr id="4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9190" y="3546872"/>
            <a:ext cx="228600" cy="228600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8253515" y="3561159"/>
            <a:ext cx="5618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Marrom</a:t>
            </a:r>
            <a:endParaRPr lang="en-US" sz="1013" dirty="0"/>
          </a:p>
        </p:txBody>
      </p:sp>
      <p:sp>
        <p:nvSpPr>
          <p:cNvPr id="46" name="Shape 30"/>
          <p:cNvSpPr/>
          <p:nvPr/>
        </p:nvSpPr>
        <p:spPr>
          <a:xfrm>
            <a:off x="4686300" y="4118372"/>
            <a:ext cx="4229100" cy="128587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4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750" y="4296966"/>
            <a:ext cx="214313" cy="214313"/>
          </a:xfrm>
          <a:prstGeom prst="rect">
            <a:avLst/>
          </a:prstGeom>
        </p:spPr>
      </p:pic>
      <p:sp>
        <p:nvSpPr>
          <p:cNvPr id="48" name="Text 31"/>
          <p:cNvSpPr/>
          <p:nvPr/>
        </p:nvSpPr>
        <p:spPr>
          <a:xfrm>
            <a:off x="5186363" y="4289822"/>
            <a:ext cx="101014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Over</a:t>
            </a:r>
            <a:endParaRPr lang="en-US" sz="1350" dirty="0"/>
          </a:p>
        </p:txBody>
      </p:sp>
      <p:pic>
        <p:nvPicPr>
          <p:cNvPr id="4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500" y="4632722"/>
            <a:ext cx="285750" cy="285750"/>
          </a:xfrm>
          <a:prstGeom prst="rect">
            <a:avLst/>
          </a:prstGeom>
        </p:spPr>
      </p:pic>
      <p:pic>
        <p:nvPicPr>
          <p:cNvPr id="5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7975" y="4632722"/>
            <a:ext cx="285750" cy="285750"/>
          </a:xfrm>
          <a:prstGeom prst="rect">
            <a:avLst/>
          </a:prstGeom>
        </p:spPr>
      </p:pic>
      <p:pic>
        <p:nvPicPr>
          <p:cNvPr id="5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9450" y="4632722"/>
            <a:ext cx="285750" cy="285750"/>
          </a:xfrm>
          <a:prstGeom prst="rect">
            <a:avLst/>
          </a:prstGeom>
        </p:spPr>
      </p:pic>
      <p:sp>
        <p:nvSpPr>
          <p:cNvPr id="52" name="Text 32"/>
          <p:cNvSpPr/>
          <p:nvPr/>
        </p:nvSpPr>
        <p:spPr>
          <a:xfrm>
            <a:off x="4857750" y="5004197"/>
            <a:ext cx="3957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3+ dentes destruídos</a:t>
            </a:r>
            <a:endParaRPr lang="en-US" sz="1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2396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88" y="230386"/>
            <a:ext cx="42862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08613" y="166092"/>
            <a:ext cx="4541137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Personagens e Elementos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228600" y="801886"/>
            <a:ext cx="4229100" cy="123944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00050" y="1064419"/>
            <a:ext cx="685800" cy="68580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178719"/>
            <a:ext cx="457200" cy="45720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01911"/>
            <a:ext cx="214313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71613" y="969764"/>
            <a:ext cx="158998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Escova de Dentes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200150" y="1259086"/>
            <a:ext cx="31575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herói controlado pelo jogador. Move-se pela boca para defender os dentes das bactérias invasoras.</a:t>
            </a:r>
            <a:endParaRPr lang="en-US" sz="788" dirty="0"/>
          </a:p>
        </p:txBody>
      </p:sp>
      <p:sp>
        <p:nvSpPr>
          <p:cNvPr id="11" name="Shape 5"/>
          <p:cNvSpPr/>
          <p:nvPr/>
        </p:nvSpPr>
        <p:spPr>
          <a:xfrm>
            <a:off x="1200150" y="1669852"/>
            <a:ext cx="743871" cy="17145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12" name="Text 6"/>
          <p:cNvSpPr/>
          <p:nvPr/>
        </p:nvSpPr>
        <p:spPr>
          <a:xfrm>
            <a:off x="1200150" y="1669852"/>
            <a:ext cx="815308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Velocidade: 200</a:t>
            </a:r>
            <a:endParaRPr lang="en-US" sz="675" dirty="0"/>
          </a:p>
        </p:txBody>
      </p:sp>
      <p:sp>
        <p:nvSpPr>
          <p:cNvPr id="13" name="Shape 7"/>
          <p:cNvSpPr/>
          <p:nvPr/>
        </p:nvSpPr>
        <p:spPr>
          <a:xfrm>
            <a:off x="2001171" y="1669852"/>
            <a:ext cx="484380" cy="171450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14" name="Text 8"/>
          <p:cNvSpPr/>
          <p:nvPr/>
        </p:nvSpPr>
        <p:spPr>
          <a:xfrm>
            <a:off x="2001171" y="1669852"/>
            <a:ext cx="555817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Defensor</a:t>
            </a:r>
            <a:endParaRPr lang="en-US" sz="675" dirty="0"/>
          </a:p>
        </p:txBody>
      </p:sp>
      <p:sp>
        <p:nvSpPr>
          <p:cNvPr id="15" name="Shape 9"/>
          <p:cNvSpPr/>
          <p:nvPr/>
        </p:nvSpPr>
        <p:spPr>
          <a:xfrm>
            <a:off x="228600" y="2184202"/>
            <a:ext cx="4229100" cy="123944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400050" y="2446734"/>
            <a:ext cx="685800" cy="685800"/>
          </a:xfrm>
          <a:prstGeom prst="ellipse">
            <a:avLst/>
          </a:prstGeom>
          <a:solidFill>
            <a:srgbClr val="EF4444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561034"/>
            <a:ext cx="457200" cy="45720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2384227"/>
            <a:ext cx="192881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50181" y="2352080"/>
            <a:ext cx="91755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Bactérias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200150" y="2641402"/>
            <a:ext cx="31575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Inimigos que atacam os dentes. Existem dois tipos: normais e rápidas, cada uma com velocidades diferentes.</a:t>
            </a:r>
            <a:endParaRPr lang="en-US" sz="788" dirty="0"/>
          </a:p>
        </p:txBody>
      </p:sp>
      <p:sp>
        <p:nvSpPr>
          <p:cNvPr id="21" name="Text 13"/>
          <p:cNvSpPr/>
          <p:nvPr/>
        </p:nvSpPr>
        <p:spPr>
          <a:xfrm>
            <a:off x="1200150" y="3052167"/>
            <a:ext cx="631859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Normal: 50</a:t>
            </a:r>
            <a:endParaRPr lang="en-US" sz="675" dirty="0"/>
          </a:p>
        </p:txBody>
      </p:sp>
      <p:sp>
        <p:nvSpPr>
          <p:cNvPr id="22" name="Shape 14"/>
          <p:cNvSpPr/>
          <p:nvPr/>
        </p:nvSpPr>
        <p:spPr>
          <a:xfrm>
            <a:off x="1817722" y="3052167"/>
            <a:ext cx="583750" cy="17145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23" name="Text 15"/>
          <p:cNvSpPr/>
          <p:nvPr/>
        </p:nvSpPr>
        <p:spPr>
          <a:xfrm>
            <a:off x="1817722" y="3052167"/>
            <a:ext cx="655188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Rápida: 100</a:t>
            </a:r>
            <a:endParaRPr lang="en-US" sz="675" dirty="0"/>
          </a:p>
        </p:txBody>
      </p:sp>
      <p:sp>
        <p:nvSpPr>
          <p:cNvPr id="24" name="Shape 16"/>
          <p:cNvSpPr/>
          <p:nvPr/>
        </p:nvSpPr>
        <p:spPr>
          <a:xfrm>
            <a:off x="228600" y="3566517"/>
            <a:ext cx="4229100" cy="123944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25" name="Shape 17"/>
          <p:cNvSpPr/>
          <p:nvPr/>
        </p:nvSpPr>
        <p:spPr>
          <a:xfrm>
            <a:off x="400050" y="3829050"/>
            <a:ext cx="685800" cy="685800"/>
          </a:xfrm>
          <a:prstGeom prst="ellipse">
            <a:avLst/>
          </a:prstGeom>
          <a:solidFill>
            <a:srgbClr val="E5E7EB"/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943350"/>
            <a:ext cx="457200" cy="457200"/>
          </a:xfrm>
          <a:prstGeom prst="rect">
            <a:avLst/>
          </a:prstGeom>
        </p:spPr>
      </p:pic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" y="3766542"/>
            <a:ext cx="150019" cy="17145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407319" y="3734395"/>
            <a:ext cx="7178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Dentes</a:t>
            </a:r>
            <a:endParaRPr lang="en-US" sz="1350" dirty="0"/>
          </a:p>
        </p:txBody>
      </p:sp>
      <p:sp>
        <p:nvSpPr>
          <p:cNvPr id="29" name="Text 19"/>
          <p:cNvSpPr/>
          <p:nvPr/>
        </p:nvSpPr>
        <p:spPr>
          <a:xfrm>
            <a:off x="1200150" y="4023717"/>
            <a:ext cx="31575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 elementos que devem ser protegidos. Cada dente tem 3 pontos de vida e muda de cor conforme é danificado.</a:t>
            </a:r>
            <a:endParaRPr lang="en-US" sz="788" dirty="0"/>
          </a:p>
        </p:txBody>
      </p:sp>
      <p:sp>
        <p:nvSpPr>
          <p:cNvPr id="30" name="Shape 20"/>
          <p:cNvSpPr/>
          <p:nvPr/>
        </p:nvSpPr>
        <p:spPr>
          <a:xfrm>
            <a:off x="1200150" y="4434483"/>
            <a:ext cx="382972" cy="171450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31" name="Text 21"/>
          <p:cNvSpPr/>
          <p:nvPr/>
        </p:nvSpPr>
        <p:spPr>
          <a:xfrm>
            <a:off x="1200150" y="4434483"/>
            <a:ext cx="454409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Vida: 3</a:t>
            </a:r>
            <a:endParaRPr lang="en-US" sz="675" dirty="0"/>
          </a:p>
        </p:txBody>
      </p:sp>
      <p:sp>
        <p:nvSpPr>
          <p:cNvPr id="32" name="Shape 22"/>
          <p:cNvSpPr/>
          <p:nvPr/>
        </p:nvSpPr>
        <p:spPr>
          <a:xfrm>
            <a:off x="1640272" y="4434483"/>
            <a:ext cx="469897" cy="171450"/>
          </a:xfrm>
          <a:prstGeom prst="rect">
            <a:avLst/>
          </a:prstGeom>
          <a:solidFill>
            <a:srgbClr val="D97706"/>
          </a:solidFill>
          <a:ln/>
        </p:spPr>
      </p:sp>
      <p:sp>
        <p:nvSpPr>
          <p:cNvPr id="33" name="Text 23"/>
          <p:cNvSpPr/>
          <p:nvPr/>
        </p:nvSpPr>
        <p:spPr>
          <a:xfrm>
            <a:off x="1640272" y="4434483"/>
            <a:ext cx="541334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 Dentes</a:t>
            </a:r>
            <a:endParaRPr lang="en-US" sz="675" dirty="0"/>
          </a:p>
        </p:txBody>
      </p:sp>
      <p:sp>
        <p:nvSpPr>
          <p:cNvPr id="34" name="Shape 24"/>
          <p:cNvSpPr/>
          <p:nvPr/>
        </p:nvSpPr>
        <p:spPr>
          <a:xfrm>
            <a:off x="4686300" y="801886"/>
            <a:ext cx="4229100" cy="123944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1178719"/>
            <a:ext cx="457200" cy="457200"/>
          </a:xfrm>
          <a:prstGeom prst="rect">
            <a:avLst/>
          </a:prstGeom>
        </p:spPr>
      </p:pic>
      <p:pic>
        <p:nvPicPr>
          <p:cNvPr id="3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850" y="1001911"/>
            <a:ext cx="171450" cy="171450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5886450" y="969764"/>
            <a:ext cx="140600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Pasta de Dente</a:t>
            </a:r>
            <a:endParaRPr lang="en-US" sz="1350" dirty="0"/>
          </a:p>
        </p:txBody>
      </p:sp>
      <p:sp>
        <p:nvSpPr>
          <p:cNvPr id="38" name="Text 26"/>
          <p:cNvSpPr/>
          <p:nvPr/>
        </p:nvSpPr>
        <p:spPr>
          <a:xfrm>
            <a:off x="5657850" y="1259086"/>
            <a:ext cx="31575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Projéteis disparados pela escova para eliminar as bactérias. Disponível em modo único ou triplo.</a:t>
            </a:r>
            <a:endParaRPr lang="en-US" sz="788" dirty="0"/>
          </a:p>
        </p:txBody>
      </p:sp>
      <p:sp>
        <p:nvSpPr>
          <p:cNvPr id="39" name="Text 27"/>
          <p:cNvSpPr/>
          <p:nvPr/>
        </p:nvSpPr>
        <p:spPr>
          <a:xfrm>
            <a:off x="5657850" y="1669852"/>
            <a:ext cx="815308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Velocidade: 400</a:t>
            </a:r>
            <a:endParaRPr lang="en-US" sz="675" dirty="0"/>
          </a:p>
        </p:txBody>
      </p:sp>
      <p:sp>
        <p:nvSpPr>
          <p:cNvPr id="40" name="Shape 28"/>
          <p:cNvSpPr/>
          <p:nvPr/>
        </p:nvSpPr>
        <p:spPr>
          <a:xfrm>
            <a:off x="6458871" y="1669852"/>
            <a:ext cx="460911" cy="171450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41" name="Text 29"/>
          <p:cNvSpPr/>
          <p:nvPr/>
        </p:nvSpPr>
        <p:spPr>
          <a:xfrm>
            <a:off x="6458871" y="1669852"/>
            <a:ext cx="532349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Modos</a:t>
            </a:r>
            <a:endParaRPr lang="en-US" sz="675" dirty="0"/>
          </a:p>
        </p:txBody>
      </p:sp>
      <p:sp>
        <p:nvSpPr>
          <p:cNvPr id="42" name="Shape 30"/>
          <p:cNvSpPr/>
          <p:nvPr/>
        </p:nvSpPr>
        <p:spPr>
          <a:xfrm>
            <a:off x="4686300" y="2184202"/>
            <a:ext cx="4229100" cy="123944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43" name="Shape 31"/>
          <p:cNvSpPr/>
          <p:nvPr/>
        </p:nvSpPr>
        <p:spPr>
          <a:xfrm>
            <a:off x="4857750" y="2503884"/>
            <a:ext cx="685800" cy="571500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4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050" y="2618184"/>
            <a:ext cx="457200" cy="342900"/>
          </a:xfrm>
          <a:prstGeom prst="rect">
            <a:avLst/>
          </a:prstGeom>
        </p:spPr>
      </p:pic>
      <p:pic>
        <p:nvPicPr>
          <p:cNvPr id="4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7850" y="2384227"/>
            <a:ext cx="192881" cy="171450"/>
          </a:xfrm>
          <a:prstGeom prst="rect">
            <a:avLst/>
          </a:prstGeom>
        </p:spPr>
      </p:pic>
      <p:sp>
        <p:nvSpPr>
          <p:cNvPr id="46" name="Text 32"/>
          <p:cNvSpPr/>
          <p:nvPr/>
        </p:nvSpPr>
        <p:spPr>
          <a:xfrm>
            <a:off x="5907881" y="2352080"/>
            <a:ext cx="1336411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Cenário - Boca</a:t>
            </a:r>
            <a:endParaRPr lang="en-US" sz="1350" dirty="0"/>
          </a:p>
        </p:txBody>
      </p:sp>
      <p:sp>
        <p:nvSpPr>
          <p:cNvPr id="47" name="Text 33"/>
          <p:cNvSpPr/>
          <p:nvPr/>
        </p:nvSpPr>
        <p:spPr>
          <a:xfrm>
            <a:off x="5657850" y="2641402"/>
            <a:ext cx="31575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ambiente do jogo representa o interior de uma boca, criando um cenário temático para a batalha contra as bactérias.</a:t>
            </a:r>
            <a:endParaRPr lang="en-US" sz="788" dirty="0"/>
          </a:p>
        </p:txBody>
      </p:sp>
      <p:sp>
        <p:nvSpPr>
          <p:cNvPr id="48" name="Shape 34"/>
          <p:cNvSpPr/>
          <p:nvPr/>
        </p:nvSpPr>
        <p:spPr>
          <a:xfrm>
            <a:off x="5657850" y="3052167"/>
            <a:ext cx="453879" cy="171450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49" name="Text 35"/>
          <p:cNvSpPr/>
          <p:nvPr/>
        </p:nvSpPr>
        <p:spPr>
          <a:xfrm>
            <a:off x="5657850" y="3052167"/>
            <a:ext cx="525317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800x600</a:t>
            </a:r>
            <a:endParaRPr lang="en-US" sz="675" dirty="0"/>
          </a:p>
        </p:txBody>
      </p:sp>
      <p:sp>
        <p:nvSpPr>
          <p:cNvPr id="50" name="Shape 36"/>
          <p:cNvSpPr/>
          <p:nvPr/>
        </p:nvSpPr>
        <p:spPr>
          <a:xfrm>
            <a:off x="6168879" y="3052167"/>
            <a:ext cx="445815" cy="171450"/>
          </a:xfrm>
          <a:prstGeom prst="rect">
            <a:avLst/>
          </a:prstGeom>
          <a:solidFill>
            <a:srgbClr val="DB2777"/>
          </a:solidFill>
          <a:ln/>
        </p:spPr>
      </p:sp>
      <p:sp>
        <p:nvSpPr>
          <p:cNvPr id="51" name="Text 37"/>
          <p:cNvSpPr/>
          <p:nvPr/>
        </p:nvSpPr>
        <p:spPr>
          <a:xfrm>
            <a:off x="6168879" y="3052167"/>
            <a:ext cx="517252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Pixel Art</a:t>
            </a:r>
            <a:endParaRPr lang="en-US" sz="675" dirty="0"/>
          </a:p>
        </p:txBody>
      </p:sp>
      <p:sp>
        <p:nvSpPr>
          <p:cNvPr id="52" name="Shape 38"/>
          <p:cNvSpPr/>
          <p:nvPr/>
        </p:nvSpPr>
        <p:spPr>
          <a:xfrm>
            <a:off x="4686300" y="3566517"/>
            <a:ext cx="4229100" cy="2171700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5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3766542"/>
            <a:ext cx="171450" cy="171450"/>
          </a:xfrm>
          <a:prstGeom prst="rect">
            <a:avLst/>
          </a:prstGeom>
        </p:spPr>
      </p:pic>
      <p:sp>
        <p:nvSpPr>
          <p:cNvPr id="54" name="Text 39"/>
          <p:cNvSpPr/>
          <p:nvPr/>
        </p:nvSpPr>
        <p:spPr>
          <a:xfrm>
            <a:off x="5086350" y="3734395"/>
            <a:ext cx="11443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Estilo Visual</a:t>
            </a:r>
            <a:endParaRPr lang="en-US" sz="1350" dirty="0"/>
          </a:p>
        </p:txBody>
      </p:sp>
      <p:sp>
        <p:nvSpPr>
          <p:cNvPr id="55" name="Shape 40"/>
          <p:cNvSpPr/>
          <p:nvPr/>
        </p:nvSpPr>
        <p:spPr>
          <a:xfrm>
            <a:off x="4857750" y="4080867"/>
            <a:ext cx="1885950" cy="364331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5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0" y="4166592"/>
            <a:ext cx="171450" cy="171450"/>
          </a:xfrm>
          <a:prstGeom prst="rect">
            <a:avLst/>
          </a:prstGeom>
        </p:spPr>
      </p:pic>
      <p:sp>
        <p:nvSpPr>
          <p:cNvPr id="57" name="Text 41"/>
          <p:cNvSpPr/>
          <p:nvPr/>
        </p:nvSpPr>
        <p:spPr>
          <a:xfrm>
            <a:off x="4857750" y="4502348"/>
            <a:ext cx="19573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Pixel Art</a:t>
            </a:r>
            <a:endParaRPr lang="en-US" sz="788" dirty="0"/>
          </a:p>
        </p:txBody>
      </p:sp>
      <p:sp>
        <p:nvSpPr>
          <p:cNvPr id="58" name="Text 42"/>
          <p:cNvSpPr/>
          <p:nvPr/>
        </p:nvSpPr>
        <p:spPr>
          <a:xfrm>
            <a:off x="4857750" y="4645223"/>
            <a:ext cx="19573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Estilo retrô</a:t>
            </a:r>
            <a:endParaRPr lang="en-US" sz="675" dirty="0"/>
          </a:p>
        </p:txBody>
      </p:sp>
      <p:sp>
        <p:nvSpPr>
          <p:cNvPr id="59" name="Shape 43"/>
          <p:cNvSpPr/>
          <p:nvPr/>
        </p:nvSpPr>
        <p:spPr>
          <a:xfrm>
            <a:off x="6858000" y="4080867"/>
            <a:ext cx="1885950" cy="364331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6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3819" y="4166592"/>
            <a:ext cx="214313" cy="171450"/>
          </a:xfrm>
          <a:prstGeom prst="rect">
            <a:avLst/>
          </a:prstGeom>
        </p:spPr>
      </p:pic>
      <p:sp>
        <p:nvSpPr>
          <p:cNvPr id="61" name="Text 44"/>
          <p:cNvSpPr/>
          <p:nvPr/>
        </p:nvSpPr>
        <p:spPr>
          <a:xfrm>
            <a:off x="6858000" y="4502348"/>
            <a:ext cx="19573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Arcade</a:t>
            </a:r>
            <a:endParaRPr lang="en-US" sz="788" dirty="0"/>
          </a:p>
        </p:txBody>
      </p:sp>
      <p:sp>
        <p:nvSpPr>
          <p:cNvPr id="62" name="Text 45"/>
          <p:cNvSpPr/>
          <p:nvPr/>
        </p:nvSpPr>
        <p:spPr>
          <a:xfrm>
            <a:off x="6858000" y="4645223"/>
            <a:ext cx="19573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Jogabilidade clássica</a:t>
            </a:r>
            <a:endParaRPr lang="en-US" sz="675" dirty="0"/>
          </a:p>
        </p:txBody>
      </p:sp>
      <p:sp>
        <p:nvSpPr>
          <p:cNvPr id="63" name="Shape 46"/>
          <p:cNvSpPr/>
          <p:nvPr/>
        </p:nvSpPr>
        <p:spPr>
          <a:xfrm>
            <a:off x="4857750" y="4873823"/>
            <a:ext cx="1885950" cy="364331"/>
          </a:xfrm>
          <a:prstGeom prst="rect">
            <a:avLst/>
          </a:prstGeom>
          <a:solidFill>
            <a:srgbClr val="EF4444"/>
          </a:solidFill>
          <a:ln/>
        </p:spPr>
      </p:sp>
      <p:pic>
        <p:nvPicPr>
          <p:cNvPr id="6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0" y="4959548"/>
            <a:ext cx="171450" cy="171450"/>
          </a:xfrm>
          <a:prstGeom prst="rect">
            <a:avLst/>
          </a:prstGeom>
        </p:spPr>
      </p:pic>
      <p:sp>
        <p:nvSpPr>
          <p:cNvPr id="65" name="Text 47"/>
          <p:cNvSpPr/>
          <p:nvPr/>
        </p:nvSpPr>
        <p:spPr>
          <a:xfrm>
            <a:off x="4857750" y="5295305"/>
            <a:ext cx="19573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Saúde Bucal</a:t>
            </a:r>
            <a:endParaRPr lang="en-US" sz="788" dirty="0"/>
          </a:p>
        </p:txBody>
      </p:sp>
      <p:sp>
        <p:nvSpPr>
          <p:cNvPr id="66" name="Text 48"/>
          <p:cNvSpPr/>
          <p:nvPr/>
        </p:nvSpPr>
        <p:spPr>
          <a:xfrm>
            <a:off x="4857750" y="5438180"/>
            <a:ext cx="19573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Tema educativo</a:t>
            </a:r>
            <a:endParaRPr lang="en-US" sz="675" dirty="0"/>
          </a:p>
        </p:txBody>
      </p:sp>
      <p:pic>
        <p:nvPicPr>
          <p:cNvPr id="67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04534" y="4959548"/>
            <a:ext cx="192881" cy="171450"/>
          </a:xfrm>
          <a:prstGeom prst="rect">
            <a:avLst/>
          </a:prstGeom>
        </p:spPr>
      </p:pic>
      <p:sp>
        <p:nvSpPr>
          <p:cNvPr id="68" name="Text 49"/>
          <p:cNvSpPr/>
          <p:nvPr/>
        </p:nvSpPr>
        <p:spPr>
          <a:xfrm>
            <a:off x="6858000" y="5295305"/>
            <a:ext cx="19573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Colorido</a:t>
            </a:r>
            <a:endParaRPr lang="en-US" sz="788" dirty="0"/>
          </a:p>
        </p:txBody>
      </p:sp>
      <p:sp>
        <p:nvSpPr>
          <p:cNvPr id="69" name="Text 50"/>
          <p:cNvSpPr/>
          <p:nvPr/>
        </p:nvSpPr>
        <p:spPr>
          <a:xfrm>
            <a:off x="6858000" y="5438180"/>
            <a:ext cx="19573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atrativo</a:t>
            </a:r>
            <a:endParaRPr lang="en-US" sz="6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7408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89" y="230386"/>
            <a:ext cx="42862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22314" y="166092"/>
            <a:ext cx="4513706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 Técnico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228600" y="744736"/>
            <a:ext cx="2781291" cy="9715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23330"/>
            <a:ext cx="183952" cy="2143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2577" y="859036"/>
            <a:ext cx="103497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C++</a:t>
            </a:r>
            <a:endParaRPr lang="en-US" sz="1125" dirty="0"/>
          </a:p>
        </p:txBody>
      </p:sp>
      <p:sp>
        <p:nvSpPr>
          <p:cNvPr id="8" name="Text 3"/>
          <p:cNvSpPr/>
          <p:nvPr/>
        </p:nvSpPr>
        <p:spPr>
          <a:xfrm>
            <a:off x="612577" y="1059061"/>
            <a:ext cx="10349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Linguagem Principal</a:t>
            </a:r>
            <a:endParaRPr lang="en-US" sz="788" dirty="0"/>
          </a:p>
        </p:txBody>
      </p:sp>
      <p:sp>
        <p:nvSpPr>
          <p:cNvPr id="9" name="Text 4"/>
          <p:cNvSpPr/>
          <p:nvPr/>
        </p:nvSpPr>
        <p:spPr>
          <a:xfrm>
            <a:off x="342900" y="1287661"/>
            <a:ext cx="26241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Linguagem de programação de alto desempenho, ideal para desenvolvimento de jogos.</a:t>
            </a:r>
            <a:endParaRPr lang="en-US" sz="788" dirty="0"/>
          </a:p>
        </p:txBody>
      </p:sp>
      <p:sp>
        <p:nvSpPr>
          <p:cNvPr id="10" name="Shape 5"/>
          <p:cNvSpPr/>
          <p:nvPr/>
        </p:nvSpPr>
        <p:spPr>
          <a:xfrm>
            <a:off x="228600" y="1802011"/>
            <a:ext cx="2781291" cy="9715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980605"/>
            <a:ext cx="214313" cy="2143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2938" y="1916311"/>
            <a:ext cx="8910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Raylib</a:t>
            </a:r>
            <a:endParaRPr lang="en-US" sz="1125" dirty="0"/>
          </a:p>
        </p:txBody>
      </p:sp>
      <p:sp>
        <p:nvSpPr>
          <p:cNvPr id="13" name="Text 7"/>
          <p:cNvSpPr/>
          <p:nvPr/>
        </p:nvSpPr>
        <p:spPr>
          <a:xfrm>
            <a:off x="642938" y="2116336"/>
            <a:ext cx="89104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 Gráfica</a:t>
            </a:r>
            <a:endParaRPr lang="en-US" sz="788" dirty="0"/>
          </a:p>
        </p:txBody>
      </p:sp>
      <p:sp>
        <p:nvSpPr>
          <p:cNvPr id="14" name="Text 8"/>
          <p:cNvSpPr/>
          <p:nvPr/>
        </p:nvSpPr>
        <p:spPr>
          <a:xfrm>
            <a:off x="342900" y="2344936"/>
            <a:ext cx="26241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 simples e fácil de usar para gráficos, áudio e entrada.</a:t>
            </a:r>
            <a:endParaRPr lang="en-US" sz="788" dirty="0"/>
          </a:p>
        </p:txBody>
      </p:sp>
      <p:sp>
        <p:nvSpPr>
          <p:cNvPr id="15" name="Shape 9"/>
          <p:cNvSpPr/>
          <p:nvPr/>
        </p:nvSpPr>
        <p:spPr>
          <a:xfrm>
            <a:off x="228600" y="2859286"/>
            <a:ext cx="2781291" cy="148590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009305"/>
            <a:ext cx="128588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8638" y="2986088"/>
            <a:ext cx="1351536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Recursos Utilizados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280767"/>
            <a:ext cx="100013" cy="1000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00063" y="3259336"/>
            <a:ext cx="860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Renderização 2D</a:t>
            </a:r>
            <a:endParaRPr lang="en-US" sz="788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3480792"/>
            <a:ext cx="100013" cy="10001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00063" y="3459361"/>
            <a:ext cx="88565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Áudio</a:t>
            </a:r>
            <a:endParaRPr lang="en-US" sz="788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3680817"/>
            <a:ext cx="100013" cy="10001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00063" y="3659386"/>
            <a:ext cx="9689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Entrada do Teclado</a:t>
            </a:r>
            <a:endParaRPr lang="en-US" sz="788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3880842"/>
            <a:ext cx="100013" cy="100013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00063" y="3859411"/>
            <a:ext cx="101578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Detecção de Colisão</a:t>
            </a:r>
            <a:endParaRPr lang="en-US" sz="788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" y="4080867"/>
            <a:ext cx="100013" cy="100013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00063" y="4059436"/>
            <a:ext cx="136350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Texturas</a:t>
            </a:r>
            <a:endParaRPr lang="en-US" sz="788" dirty="0"/>
          </a:p>
        </p:txBody>
      </p:sp>
      <p:sp>
        <p:nvSpPr>
          <p:cNvPr id="28" name="Shape 16"/>
          <p:cNvSpPr/>
          <p:nvPr/>
        </p:nvSpPr>
        <p:spPr>
          <a:xfrm>
            <a:off x="3181341" y="744736"/>
            <a:ext cx="2781291" cy="185737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2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641" y="894755"/>
            <a:ext cx="144661" cy="128588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3497452" y="871538"/>
            <a:ext cx="1403998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de Classes</a:t>
            </a:r>
            <a:endParaRPr lang="en-US" sz="1013" dirty="0"/>
          </a:p>
        </p:txBody>
      </p:sp>
      <p:sp>
        <p:nvSpPr>
          <p:cNvPr id="31" name="Shape 18"/>
          <p:cNvSpPr/>
          <p:nvPr/>
        </p:nvSpPr>
        <p:spPr>
          <a:xfrm>
            <a:off x="3295641" y="1144786"/>
            <a:ext cx="2552691" cy="28575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32" name="Text 19"/>
          <p:cNvSpPr/>
          <p:nvPr/>
        </p:nvSpPr>
        <p:spPr>
          <a:xfrm>
            <a:off x="4418912" y="1225153"/>
            <a:ext cx="377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Player</a:t>
            </a:r>
            <a:endParaRPr lang="en-US" sz="788" dirty="0"/>
          </a:p>
        </p:txBody>
      </p:sp>
      <p:sp>
        <p:nvSpPr>
          <p:cNvPr id="33" name="Shape 20"/>
          <p:cNvSpPr/>
          <p:nvPr/>
        </p:nvSpPr>
        <p:spPr>
          <a:xfrm>
            <a:off x="3295641" y="1487686"/>
            <a:ext cx="2552691" cy="28575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34" name="Text 21"/>
          <p:cNvSpPr/>
          <p:nvPr/>
        </p:nvSpPr>
        <p:spPr>
          <a:xfrm>
            <a:off x="4407359" y="1568053"/>
            <a:ext cx="4006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Enemy</a:t>
            </a:r>
            <a:endParaRPr lang="en-US" sz="788" dirty="0"/>
          </a:p>
        </p:txBody>
      </p:sp>
      <p:sp>
        <p:nvSpPr>
          <p:cNvPr id="35" name="Shape 22"/>
          <p:cNvSpPr/>
          <p:nvPr/>
        </p:nvSpPr>
        <p:spPr>
          <a:xfrm>
            <a:off x="3295641" y="1830586"/>
            <a:ext cx="2552691" cy="285750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36" name="Text 23"/>
          <p:cNvSpPr/>
          <p:nvPr/>
        </p:nvSpPr>
        <p:spPr>
          <a:xfrm>
            <a:off x="4433143" y="1910953"/>
            <a:ext cx="3490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Tooth</a:t>
            </a:r>
            <a:endParaRPr lang="en-US" sz="788" dirty="0"/>
          </a:p>
        </p:txBody>
      </p:sp>
      <p:sp>
        <p:nvSpPr>
          <p:cNvPr id="37" name="Shape 24"/>
          <p:cNvSpPr/>
          <p:nvPr/>
        </p:nvSpPr>
        <p:spPr>
          <a:xfrm>
            <a:off x="3295641" y="2173486"/>
            <a:ext cx="2552691" cy="285750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38" name="Text 25"/>
          <p:cNvSpPr/>
          <p:nvPr/>
        </p:nvSpPr>
        <p:spPr>
          <a:xfrm>
            <a:off x="4342842" y="2253853"/>
            <a:ext cx="52969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Projectile</a:t>
            </a:r>
            <a:endParaRPr lang="en-US" sz="788" dirty="0"/>
          </a:p>
        </p:txBody>
      </p:sp>
      <p:sp>
        <p:nvSpPr>
          <p:cNvPr id="39" name="Shape 26"/>
          <p:cNvSpPr/>
          <p:nvPr/>
        </p:nvSpPr>
        <p:spPr>
          <a:xfrm>
            <a:off x="3181341" y="2687836"/>
            <a:ext cx="2781291" cy="10858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5641" y="2837855"/>
            <a:ext cx="128588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3481378" y="2814638"/>
            <a:ext cx="11101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Estados do Jogo</a:t>
            </a:r>
            <a:endParaRPr lang="en-US" sz="1013" dirty="0"/>
          </a:p>
        </p:txBody>
      </p:sp>
      <p:sp>
        <p:nvSpPr>
          <p:cNvPr id="42" name="Text 28"/>
          <p:cNvSpPr/>
          <p:nvPr/>
        </p:nvSpPr>
        <p:spPr>
          <a:xfrm>
            <a:off x="3295641" y="3087886"/>
            <a:ext cx="3245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TITLE</a:t>
            </a:r>
            <a:endParaRPr lang="en-US" sz="788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031" y="3102173"/>
            <a:ext cx="114300" cy="114300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3295641" y="3287911"/>
            <a:ext cx="581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GAMEPLAY</a:t>
            </a:r>
            <a:endParaRPr lang="en-US" sz="788" dirty="0"/>
          </a:p>
        </p:txBody>
      </p:sp>
      <p:pic>
        <p:nvPicPr>
          <p:cNvPr id="4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5456" y="3302198"/>
            <a:ext cx="142875" cy="114300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3295641" y="3487936"/>
            <a:ext cx="6094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GAMEOVER</a:t>
            </a:r>
            <a:endParaRPr lang="en-US" sz="788" dirty="0"/>
          </a:p>
        </p:txBody>
      </p:sp>
      <p:pic>
        <p:nvPicPr>
          <p:cNvPr id="4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06" y="3502223"/>
            <a:ext cx="85725" cy="114300"/>
          </a:xfrm>
          <a:prstGeom prst="rect">
            <a:avLst/>
          </a:prstGeom>
        </p:spPr>
      </p:pic>
      <p:sp>
        <p:nvSpPr>
          <p:cNvPr id="48" name="Shape 31"/>
          <p:cNvSpPr/>
          <p:nvPr/>
        </p:nvSpPr>
        <p:spPr>
          <a:xfrm>
            <a:off x="3181341" y="3859411"/>
            <a:ext cx="2781291" cy="143433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4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5641" y="4009430"/>
            <a:ext cx="96441" cy="128588"/>
          </a:xfrm>
          <a:prstGeom prst="rect">
            <a:avLst/>
          </a:prstGeom>
        </p:spPr>
      </p:pic>
      <p:sp>
        <p:nvSpPr>
          <p:cNvPr id="50" name="Text 32"/>
          <p:cNvSpPr/>
          <p:nvPr/>
        </p:nvSpPr>
        <p:spPr>
          <a:xfrm>
            <a:off x="3449231" y="3986213"/>
            <a:ext cx="1318496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 de Código</a:t>
            </a:r>
            <a:endParaRPr lang="en-US" sz="1013" dirty="0"/>
          </a:p>
        </p:txBody>
      </p:sp>
      <p:sp>
        <p:nvSpPr>
          <p:cNvPr id="51" name="Shape 33"/>
          <p:cNvSpPr/>
          <p:nvPr/>
        </p:nvSpPr>
        <p:spPr>
          <a:xfrm>
            <a:off x="3295641" y="4259461"/>
            <a:ext cx="2552691" cy="891406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2" name="Text 34"/>
          <p:cNvSpPr/>
          <p:nvPr/>
        </p:nvSpPr>
        <p:spPr>
          <a:xfrm>
            <a:off x="3381366" y="4345186"/>
            <a:ext cx="245267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FF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Player {</a:t>
            </a:r>
            <a:endParaRPr lang="en-US" sz="675" dirty="0"/>
          </a:p>
        </p:txBody>
      </p:sp>
      <p:sp>
        <p:nvSpPr>
          <p:cNvPr id="53" name="Text 35"/>
          <p:cNvSpPr/>
          <p:nvPr/>
        </p:nvSpPr>
        <p:spPr>
          <a:xfrm>
            <a:off x="3381366" y="4465179"/>
            <a:ext cx="245267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FF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Vector2 position;</a:t>
            </a:r>
            <a:endParaRPr lang="en-US" sz="675" dirty="0"/>
          </a:p>
        </p:txBody>
      </p:sp>
      <p:sp>
        <p:nvSpPr>
          <p:cNvPr id="54" name="Text 36"/>
          <p:cNvSpPr/>
          <p:nvPr/>
        </p:nvSpPr>
        <p:spPr>
          <a:xfrm>
            <a:off x="3381366" y="4585171"/>
            <a:ext cx="245267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FF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 speed;</a:t>
            </a:r>
            <a:endParaRPr lang="en-US" sz="675" dirty="0"/>
          </a:p>
        </p:txBody>
      </p:sp>
      <p:sp>
        <p:nvSpPr>
          <p:cNvPr id="55" name="Text 37"/>
          <p:cNvSpPr/>
          <p:nvPr/>
        </p:nvSpPr>
        <p:spPr>
          <a:xfrm>
            <a:off x="3381366" y="4705164"/>
            <a:ext cx="245267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FF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ShotType currentShotType;</a:t>
            </a:r>
            <a:endParaRPr lang="en-US" sz="675" dirty="0"/>
          </a:p>
        </p:txBody>
      </p:sp>
      <p:sp>
        <p:nvSpPr>
          <p:cNvPr id="56" name="Text 38"/>
          <p:cNvSpPr/>
          <p:nvPr/>
        </p:nvSpPr>
        <p:spPr>
          <a:xfrm>
            <a:off x="3381366" y="4825157"/>
            <a:ext cx="245267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FF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Texture2D texture;</a:t>
            </a:r>
            <a:endParaRPr lang="en-US" sz="675" dirty="0"/>
          </a:p>
        </p:txBody>
      </p:sp>
      <p:sp>
        <p:nvSpPr>
          <p:cNvPr id="57" name="Text 39"/>
          <p:cNvSpPr/>
          <p:nvPr/>
        </p:nvSpPr>
        <p:spPr>
          <a:xfrm>
            <a:off x="3381366" y="4945149"/>
            <a:ext cx="245267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FF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};</a:t>
            </a:r>
            <a:endParaRPr lang="en-US" sz="675" dirty="0"/>
          </a:p>
        </p:txBody>
      </p:sp>
      <p:sp>
        <p:nvSpPr>
          <p:cNvPr id="58" name="Shape 40"/>
          <p:cNvSpPr/>
          <p:nvPr/>
        </p:nvSpPr>
        <p:spPr>
          <a:xfrm>
            <a:off x="6134081" y="744736"/>
            <a:ext cx="2781319" cy="182880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5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381" y="894755"/>
            <a:ext cx="144661" cy="128588"/>
          </a:xfrm>
          <a:prstGeom prst="rect">
            <a:avLst/>
          </a:prstGeom>
        </p:spPr>
      </p:pic>
      <p:sp>
        <p:nvSpPr>
          <p:cNvPr id="60" name="Text 41"/>
          <p:cNvSpPr/>
          <p:nvPr/>
        </p:nvSpPr>
        <p:spPr>
          <a:xfrm>
            <a:off x="6450192" y="871538"/>
            <a:ext cx="8937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Otimizações</a:t>
            </a:r>
            <a:endParaRPr lang="en-US" sz="1013" dirty="0"/>
          </a:p>
        </p:txBody>
      </p:sp>
      <p:sp>
        <p:nvSpPr>
          <p:cNvPr id="61" name="Shape 42"/>
          <p:cNvSpPr/>
          <p:nvPr/>
        </p:nvSpPr>
        <p:spPr>
          <a:xfrm>
            <a:off x="6248381" y="1144786"/>
            <a:ext cx="2552719" cy="371475"/>
          </a:xfrm>
          <a:prstGeom prst="rect">
            <a:avLst/>
          </a:prstGeom>
          <a:solidFill>
            <a:srgbClr val="10B981">
              <a:alpha val="30000"/>
            </a:srgbClr>
          </a:solidFill>
          <a:ln/>
        </p:spPr>
      </p:sp>
      <p:sp>
        <p:nvSpPr>
          <p:cNvPr id="62" name="Text 43"/>
          <p:cNvSpPr/>
          <p:nvPr/>
        </p:nvSpPr>
        <p:spPr>
          <a:xfrm>
            <a:off x="6305531" y="1201936"/>
            <a:ext cx="25098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Delta Time</a:t>
            </a:r>
            <a:endParaRPr lang="en-US" sz="788" dirty="0"/>
          </a:p>
        </p:txBody>
      </p:sp>
      <p:sp>
        <p:nvSpPr>
          <p:cNvPr id="63" name="Text 44"/>
          <p:cNvSpPr/>
          <p:nvPr/>
        </p:nvSpPr>
        <p:spPr>
          <a:xfrm>
            <a:off x="6305531" y="1344811"/>
            <a:ext cx="2509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Movimento baseado em tempo</a:t>
            </a:r>
            <a:endParaRPr lang="en-US" sz="675" dirty="0"/>
          </a:p>
        </p:txBody>
      </p:sp>
      <p:sp>
        <p:nvSpPr>
          <p:cNvPr id="64" name="Shape 45"/>
          <p:cNvSpPr/>
          <p:nvPr/>
        </p:nvSpPr>
        <p:spPr>
          <a:xfrm>
            <a:off x="6248381" y="1601986"/>
            <a:ext cx="2552719" cy="371475"/>
          </a:xfrm>
          <a:prstGeom prst="rect">
            <a:avLst/>
          </a:prstGeom>
          <a:solidFill>
            <a:srgbClr val="3B82F6">
              <a:alpha val="30000"/>
            </a:srgbClr>
          </a:solidFill>
          <a:ln/>
        </p:spPr>
      </p:sp>
      <p:sp>
        <p:nvSpPr>
          <p:cNvPr id="65" name="Text 46"/>
          <p:cNvSpPr/>
          <p:nvPr/>
        </p:nvSpPr>
        <p:spPr>
          <a:xfrm>
            <a:off x="6305531" y="1659136"/>
            <a:ext cx="25098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Loading</a:t>
            </a:r>
            <a:endParaRPr lang="en-US" sz="788" dirty="0"/>
          </a:p>
        </p:txBody>
      </p:sp>
      <p:sp>
        <p:nvSpPr>
          <p:cNvPr id="66" name="Text 47"/>
          <p:cNvSpPr/>
          <p:nvPr/>
        </p:nvSpPr>
        <p:spPr>
          <a:xfrm>
            <a:off x="6305531" y="1802011"/>
            <a:ext cx="2509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Carregamento único de recursos</a:t>
            </a:r>
            <a:endParaRPr lang="en-US" sz="675" dirty="0"/>
          </a:p>
        </p:txBody>
      </p:sp>
      <p:sp>
        <p:nvSpPr>
          <p:cNvPr id="67" name="Shape 48"/>
          <p:cNvSpPr/>
          <p:nvPr/>
        </p:nvSpPr>
        <p:spPr>
          <a:xfrm>
            <a:off x="6248381" y="2059186"/>
            <a:ext cx="2552719" cy="371475"/>
          </a:xfrm>
          <a:prstGeom prst="rect">
            <a:avLst/>
          </a:prstGeom>
          <a:solidFill>
            <a:srgbClr val="8B5CF6">
              <a:alpha val="30000"/>
            </a:srgbClr>
          </a:solidFill>
          <a:ln/>
        </p:spPr>
      </p:sp>
      <p:sp>
        <p:nvSpPr>
          <p:cNvPr id="68" name="Text 49"/>
          <p:cNvSpPr/>
          <p:nvPr/>
        </p:nvSpPr>
        <p:spPr>
          <a:xfrm>
            <a:off x="6305531" y="2116336"/>
            <a:ext cx="25098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 Pooling</a:t>
            </a:r>
            <a:endParaRPr lang="en-US" sz="788" dirty="0"/>
          </a:p>
        </p:txBody>
      </p:sp>
      <p:sp>
        <p:nvSpPr>
          <p:cNvPr id="69" name="Text 50"/>
          <p:cNvSpPr/>
          <p:nvPr/>
        </p:nvSpPr>
        <p:spPr>
          <a:xfrm>
            <a:off x="6305531" y="2259211"/>
            <a:ext cx="2509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Remoção eficiente de objetos</a:t>
            </a:r>
            <a:endParaRPr lang="en-US" sz="675" dirty="0"/>
          </a:p>
        </p:txBody>
      </p:sp>
      <p:sp>
        <p:nvSpPr>
          <p:cNvPr id="70" name="Shape 51"/>
          <p:cNvSpPr/>
          <p:nvPr/>
        </p:nvSpPr>
        <p:spPr>
          <a:xfrm>
            <a:off x="6134081" y="2659261"/>
            <a:ext cx="2781319" cy="128587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7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381" y="2809280"/>
            <a:ext cx="112514" cy="128588"/>
          </a:xfrm>
          <a:prstGeom prst="rect">
            <a:avLst/>
          </a:prstGeom>
        </p:spPr>
      </p:pic>
      <p:sp>
        <p:nvSpPr>
          <p:cNvPr id="72" name="Text 52"/>
          <p:cNvSpPr/>
          <p:nvPr/>
        </p:nvSpPr>
        <p:spPr>
          <a:xfrm>
            <a:off x="6418045" y="2786063"/>
            <a:ext cx="10718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Bibliotecas C++</a:t>
            </a:r>
            <a:endParaRPr lang="en-US" sz="1013" dirty="0"/>
          </a:p>
        </p:txBody>
      </p:sp>
      <p:sp>
        <p:nvSpPr>
          <p:cNvPr id="73" name="Text 53"/>
          <p:cNvSpPr/>
          <p:nvPr/>
        </p:nvSpPr>
        <p:spPr>
          <a:xfrm>
            <a:off x="6248381" y="3059311"/>
            <a:ext cx="4789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&lt;vector&gt;</a:t>
            </a:r>
            <a:endParaRPr lang="en-US" sz="788" dirty="0"/>
          </a:p>
        </p:txBody>
      </p:sp>
      <p:sp>
        <p:nvSpPr>
          <p:cNvPr id="74" name="Text 54"/>
          <p:cNvSpPr/>
          <p:nvPr/>
        </p:nvSpPr>
        <p:spPr>
          <a:xfrm>
            <a:off x="7994582" y="3059311"/>
            <a:ext cx="8779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Arrays dinâmicos</a:t>
            </a:r>
            <a:endParaRPr lang="en-US" sz="788" dirty="0"/>
          </a:p>
        </p:txBody>
      </p:sp>
      <p:sp>
        <p:nvSpPr>
          <p:cNvPr id="75" name="Text 55"/>
          <p:cNvSpPr/>
          <p:nvPr/>
        </p:nvSpPr>
        <p:spPr>
          <a:xfrm>
            <a:off x="6248381" y="3259336"/>
            <a:ext cx="6483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&lt;algorithm&gt;</a:t>
            </a:r>
            <a:endParaRPr lang="en-US" sz="788" dirty="0"/>
          </a:p>
        </p:txBody>
      </p:sp>
      <p:sp>
        <p:nvSpPr>
          <p:cNvPr id="76" name="Text 56"/>
          <p:cNvSpPr/>
          <p:nvPr/>
        </p:nvSpPr>
        <p:spPr>
          <a:xfrm>
            <a:off x="7739360" y="3259336"/>
            <a:ext cx="113317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Manipulação de dados</a:t>
            </a:r>
            <a:endParaRPr lang="en-US" sz="788" dirty="0"/>
          </a:p>
        </p:txBody>
      </p:sp>
      <p:sp>
        <p:nvSpPr>
          <p:cNvPr id="77" name="Text 57"/>
          <p:cNvSpPr/>
          <p:nvPr/>
        </p:nvSpPr>
        <p:spPr>
          <a:xfrm>
            <a:off x="6248381" y="3459361"/>
            <a:ext cx="4813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&lt;cmath&gt;</a:t>
            </a:r>
            <a:endParaRPr lang="en-US" sz="788" dirty="0"/>
          </a:p>
        </p:txBody>
      </p:sp>
      <p:sp>
        <p:nvSpPr>
          <p:cNvPr id="78" name="Text 58"/>
          <p:cNvSpPr/>
          <p:nvPr/>
        </p:nvSpPr>
        <p:spPr>
          <a:xfrm>
            <a:off x="7781051" y="3459361"/>
            <a:ext cx="109148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Funções matemáticas</a:t>
            </a:r>
            <a:endParaRPr lang="en-US" sz="788" dirty="0"/>
          </a:p>
        </p:txBody>
      </p:sp>
      <p:sp>
        <p:nvSpPr>
          <p:cNvPr id="79" name="Text 59"/>
          <p:cNvSpPr/>
          <p:nvPr/>
        </p:nvSpPr>
        <p:spPr>
          <a:xfrm>
            <a:off x="6248381" y="3659386"/>
            <a:ext cx="66841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&lt;raymath.h&gt;</a:t>
            </a:r>
            <a:endParaRPr lang="en-US" sz="788" dirty="0"/>
          </a:p>
        </p:txBody>
      </p:sp>
      <p:sp>
        <p:nvSpPr>
          <p:cNvPr id="80" name="Text 60"/>
          <p:cNvSpPr/>
          <p:nvPr/>
        </p:nvSpPr>
        <p:spPr>
          <a:xfrm>
            <a:off x="8089906" y="3659386"/>
            <a:ext cx="7826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Matemática 2D</a:t>
            </a:r>
            <a:endParaRPr lang="en-US" sz="788" dirty="0"/>
          </a:p>
        </p:txBody>
      </p:sp>
      <p:sp>
        <p:nvSpPr>
          <p:cNvPr id="81" name="Shape 61"/>
          <p:cNvSpPr/>
          <p:nvPr/>
        </p:nvSpPr>
        <p:spPr>
          <a:xfrm>
            <a:off x="6134081" y="4030861"/>
            <a:ext cx="2781319" cy="145732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82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381" y="4180880"/>
            <a:ext cx="128588" cy="128588"/>
          </a:xfrm>
          <a:prstGeom prst="rect">
            <a:avLst/>
          </a:prstGeom>
        </p:spPr>
      </p:pic>
      <p:sp>
        <p:nvSpPr>
          <p:cNvPr id="83" name="Text 62"/>
          <p:cNvSpPr/>
          <p:nvPr/>
        </p:nvSpPr>
        <p:spPr>
          <a:xfrm>
            <a:off x="6434119" y="4157663"/>
            <a:ext cx="10218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Especificações</a:t>
            </a:r>
            <a:endParaRPr lang="en-US" sz="1013" dirty="0"/>
          </a:p>
        </p:txBody>
      </p:sp>
      <p:sp>
        <p:nvSpPr>
          <p:cNvPr id="84" name="Shape 63"/>
          <p:cNvSpPr/>
          <p:nvPr/>
        </p:nvSpPr>
        <p:spPr>
          <a:xfrm>
            <a:off x="6248381" y="4430911"/>
            <a:ext cx="1247784" cy="257175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85" name="Text 64"/>
          <p:cNvSpPr/>
          <p:nvPr/>
        </p:nvSpPr>
        <p:spPr>
          <a:xfrm>
            <a:off x="6671732" y="4491633"/>
            <a:ext cx="4724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800x600</a:t>
            </a:r>
            <a:endParaRPr lang="en-US" sz="788" dirty="0"/>
          </a:p>
        </p:txBody>
      </p:sp>
      <p:sp>
        <p:nvSpPr>
          <p:cNvPr id="86" name="Text 65"/>
          <p:cNvSpPr/>
          <p:nvPr/>
        </p:nvSpPr>
        <p:spPr>
          <a:xfrm>
            <a:off x="6666849" y="4736306"/>
            <a:ext cx="4822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Resolução</a:t>
            </a:r>
            <a:endParaRPr lang="en-US" sz="675" dirty="0"/>
          </a:p>
        </p:txBody>
      </p:sp>
      <p:sp>
        <p:nvSpPr>
          <p:cNvPr id="87" name="Shape 66"/>
          <p:cNvSpPr/>
          <p:nvPr/>
        </p:nvSpPr>
        <p:spPr>
          <a:xfrm>
            <a:off x="7553316" y="4430911"/>
            <a:ext cx="1247784" cy="257175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88" name="Text 67"/>
          <p:cNvSpPr/>
          <p:nvPr/>
        </p:nvSpPr>
        <p:spPr>
          <a:xfrm>
            <a:off x="8020562" y="4491633"/>
            <a:ext cx="38470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 FPS</a:t>
            </a:r>
            <a:endParaRPr lang="en-US" sz="788" dirty="0"/>
          </a:p>
        </p:txBody>
      </p:sp>
      <p:sp>
        <p:nvSpPr>
          <p:cNvPr id="89" name="Text 68"/>
          <p:cNvSpPr/>
          <p:nvPr/>
        </p:nvSpPr>
        <p:spPr>
          <a:xfrm>
            <a:off x="7839512" y="4736306"/>
            <a:ext cx="74680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Taxa de Quadros</a:t>
            </a:r>
            <a:endParaRPr lang="en-US" sz="675" dirty="0"/>
          </a:p>
        </p:txBody>
      </p:sp>
      <p:sp>
        <p:nvSpPr>
          <p:cNvPr id="90" name="Shape 69"/>
          <p:cNvSpPr/>
          <p:nvPr/>
        </p:nvSpPr>
        <p:spPr>
          <a:xfrm>
            <a:off x="6248381" y="4916686"/>
            <a:ext cx="1247784" cy="257175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91" name="Text 70"/>
          <p:cNvSpPr/>
          <p:nvPr/>
        </p:nvSpPr>
        <p:spPr>
          <a:xfrm>
            <a:off x="6806654" y="4977408"/>
            <a:ext cx="2026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2D</a:t>
            </a:r>
            <a:endParaRPr lang="en-US" sz="788" dirty="0"/>
          </a:p>
        </p:txBody>
      </p:sp>
      <p:sp>
        <p:nvSpPr>
          <p:cNvPr id="92" name="Text 71"/>
          <p:cNvSpPr/>
          <p:nvPr/>
        </p:nvSpPr>
        <p:spPr>
          <a:xfrm>
            <a:off x="6648013" y="5222081"/>
            <a:ext cx="5199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Dimensões</a:t>
            </a:r>
            <a:endParaRPr lang="en-US" sz="675" dirty="0"/>
          </a:p>
        </p:txBody>
      </p:sp>
      <p:sp>
        <p:nvSpPr>
          <p:cNvPr id="93" name="Shape 72"/>
          <p:cNvSpPr/>
          <p:nvPr/>
        </p:nvSpPr>
        <p:spPr>
          <a:xfrm>
            <a:off x="7553316" y="4916686"/>
            <a:ext cx="1247784" cy="25717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94" name="Text 73"/>
          <p:cNvSpPr/>
          <p:nvPr/>
        </p:nvSpPr>
        <p:spPr>
          <a:xfrm>
            <a:off x="8070038" y="4977408"/>
            <a:ext cx="2857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MP3</a:t>
            </a:r>
            <a:endParaRPr lang="en-US" sz="788" dirty="0"/>
          </a:p>
        </p:txBody>
      </p:sp>
      <p:sp>
        <p:nvSpPr>
          <p:cNvPr id="95" name="Text 74"/>
          <p:cNvSpPr/>
          <p:nvPr/>
        </p:nvSpPr>
        <p:spPr>
          <a:xfrm>
            <a:off x="8059964" y="5222081"/>
            <a:ext cx="3058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Áudio</a:t>
            </a:r>
            <a:endParaRPr lang="en-US" sz="675" dirty="0"/>
          </a:p>
        </p:txBody>
      </p:sp>
      <p:sp>
        <p:nvSpPr>
          <p:cNvPr id="96" name="Shape 75"/>
          <p:cNvSpPr/>
          <p:nvPr/>
        </p:nvSpPr>
        <p:spPr>
          <a:xfrm>
            <a:off x="6134081" y="5573911"/>
            <a:ext cx="2781319" cy="10858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9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381" y="5723930"/>
            <a:ext cx="128588" cy="128588"/>
          </a:xfrm>
          <a:prstGeom prst="rect">
            <a:avLst/>
          </a:prstGeom>
        </p:spPr>
      </p:pic>
      <p:sp>
        <p:nvSpPr>
          <p:cNvPr id="98" name="Text 76"/>
          <p:cNvSpPr/>
          <p:nvPr/>
        </p:nvSpPr>
        <p:spPr>
          <a:xfrm>
            <a:off x="6434119" y="5700713"/>
            <a:ext cx="92746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Ferramentas</a:t>
            </a:r>
            <a:endParaRPr lang="en-US" sz="1013" dirty="0"/>
          </a:p>
        </p:txBody>
      </p:sp>
      <p:pic>
        <p:nvPicPr>
          <p:cNvPr id="99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381" y="5988248"/>
            <a:ext cx="128588" cy="114300"/>
          </a:xfrm>
          <a:prstGeom prst="rect">
            <a:avLst/>
          </a:prstGeom>
        </p:spPr>
      </p:pic>
      <p:sp>
        <p:nvSpPr>
          <p:cNvPr id="100" name="Text 77"/>
          <p:cNvSpPr/>
          <p:nvPr/>
        </p:nvSpPr>
        <p:spPr>
          <a:xfrm>
            <a:off x="6434119" y="5973961"/>
            <a:ext cx="8558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Code::Blocks IDE</a:t>
            </a:r>
            <a:endParaRPr lang="en-US" sz="788" dirty="0"/>
          </a:p>
        </p:txBody>
      </p:sp>
      <p:pic>
        <p:nvPicPr>
          <p:cNvPr id="101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381" y="6188273"/>
            <a:ext cx="114300" cy="114300"/>
          </a:xfrm>
          <a:prstGeom prst="rect">
            <a:avLst/>
          </a:prstGeom>
        </p:spPr>
      </p:pic>
      <p:sp>
        <p:nvSpPr>
          <p:cNvPr id="102" name="Text 78"/>
          <p:cNvSpPr/>
          <p:nvPr/>
        </p:nvSpPr>
        <p:spPr>
          <a:xfrm>
            <a:off x="6419831" y="6173986"/>
            <a:ext cx="7843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Pixel Art Assets</a:t>
            </a:r>
            <a:endParaRPr lang="en-US" sz="788" dirty="0"/>
          </a:p>
        </p:txBody>
      </p:sp>
      <p:pic>
        <p:nvPicPr>
          <p:cNvPr id="103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381" y="6388298"/>
            <a:ext cx="114300" cy="114300"/>
          </a:xfrm>
          <a:prstGeom prst="rect">
            <a:avLst/>
          </a:prstGeom>
        </p:spPr>
      </p:pic>
      <p:sp>
        <p:nvSpPr>
          <p:cNvPr id="104" name="Text 79"/>
          <p:cNvSpPr/>
          <p:nvPr/>
        </p:nvSpPr>
        <p:spPr>
          <a:xfrm>
            <a:off x="6419831" y="6374011"/>
            <a:ext cx="7552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Streams</a:t>
            </a:r>
            <a:endParaRPr lang="en-US" sz="7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99576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36" y="230386"/>
            <a:ext cx="42862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28761" y="166092"/>
            <a:ext cx="2700812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Áudio e Efeitos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228600" y="801886"/>
            <a:ext cx="4229100" cy="232529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00050" y="976908"/>
            <a:ext cx="342900" cy="364331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062633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7250" y="973336"/>
            <a:ext cx="19272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Música de Introdução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57250" y="1201936"/>
            <a:ext cx="19272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intro_music.mp3</a:t>
            </a:r>
            <a:endParaRPr lang="en-US" sz="788" dirty="0"/>
          </a:p>
        </p:txBody>
      </p:sp>
      <p:sp>
        <p:nvSpPr>
          <p:cNvPr id="10" name="Shape 5"/>
          <p:cNvSpPr/>
          <p:nvPr/>
        </p:nvSpPr>
        <p:spPr>
          <a:xfrm>
            <a:off x="400050" y="1459111"/>
            <a:ext cx="3886200" cy="4286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1" name="Text 6"/>
          <p:cNvSpPr/>
          <p:nvPr/>
        </p:nvSpPr>
        <p:spPr>
          <a:xfrm>
            <a:off x="400050" y="2002036"/>
            <a:ext cx="39576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Música tocada na tela de título do jogo, criando uma atmosfera acolhedora e preparando o jogador para a experiência.</a:t>
            </a:r>
            <a:endParaRPr lang="en-US" sz="788" dirty="0"/>
          </a:p>
        </p:txBody>
      </p:sp>
      <p:sp>
        <p:nvSpPr>
          <p:cNvPr id="12" name="Shape 7"/>
          <p:cNvSpPr/>
          <p:nvPr/>
        </p:nvSpPr>
        <p:spPr>
          <a:xfrm>
            <a:off x="400050" y="2441377"/>
            <a:ext cx="1900238" cy="485775"/>
          </a:xfrm>
          <a:prstGeom prst="rect">
            <a:avLst/>
          </a:prstGeom>
          <a:solidFill>
            <a:srgbClr val="2563EB">
              <a:alpha val="50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163" y="2555677"/>
            <a:ext cx="100013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5775" y="2698552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Volume: 50%</a:t>
            </a:r>
            <a:endParaRPr lang="en-US" sz="788" dirty="0"/>
          </a:p>
        </p:txBody>
      </p:sp>
      <p:sp>
        <p:nvSpPr>
          <p:cNvPr id="15" name="Shape 9"/>
          <p:cNvSpPr/>
          <p:nvPr/>
        </p:nvSpPr>
        <p:spPr>
          <a:xfrm>
            <a:off x="2386013" y="2441377"/>
            <a:ext cx="1900238" cy="485775"/>
          </a:xfrm>
          <a:prstGeom prst="rect">
            <a:avLst/>
          </a:prstGeom>
          <a:solidFill>
            <a:srgbClr val="7C3AED">
              <a:alpha val="50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694" y="2555677"/>
            <a:ext cx="142875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471738" y="2698552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 Contínuo</a:t>
            </a:r>
            <a:endParaRPr lang="en-US" sz="788" dirty="0"/>
          </a:p>
        </p:txBody>
      </p:sp>
      <p:sp>
        <p:nvSpPr>
          <p:cNvPr id="18" name="Shape 11"/>
          <p:cNvSpPr/>
          <p:nvPr/>
        </p:nvSpPr>
        <p:spPr>
          <a:xfrm>
            <a:off x="228600" y="3270052"/>
            <a:ext cx="4229100" cy="232529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9" name="Shape 12"/>
          <p:cNvSpPr/>
          <p:nvPr/>
        </p:nvSpPr>
        <p:spPr>
          <a:xfrm>
            <a:off x="400050" y="3445073"/>
            <a:ext cx="385763" cy="364331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3530798"/>
            <a:ext cx="214313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00113" y="3441502"/>
            <a:ext cx="18332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Música de Gameplay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900113" y="3670102"/>
            <a:ext cx="183326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game_music.mp3</a:t>
            </a:r>
            <a:endParaRPr lang="en-US" sz="788" dirty="0"/>
          </a:p>
        </p:txBody>
      </p:sp>
      <p:sp>
        <p:nvSpPr>
          <p:cNvPr id="23" name="Shape 15"/>
          <p:cNvSpPr/>
          <p:nvPr/>
        </p:nvSpPr>
        <p:spPr>
          <a:xfrm>
            <a:off x="400050" y="3927277"/>
            <a:ext cx="3886200" cy="4286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4" name="Text 16"/>
          <p:cNvSpPr/>
          <p:nvPr/>
        </p:nvSpPr>
        <p:spPr>
          <a:xfrm>
            <a:off x="400050" y="4470202"/>
            <a:ext cx="39576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Trilha sonora dinâmica durante a jogabilidade, mantendo o jogador engajado e criando tensão durante as batalhas.</a:t>
            </a:r>
            <a:endParaRPr lang="en-US" sz="788" dirty="0"/>
          </a:p>
        </p:txBody>
      </p:sp>
      <p:sp>
        <p:nvSpPr>
          <p:cNvPr id="25" name="Shape 17"/>
          <p:cNvSpPr/>
          <p:nvPr/>
        </p:nvSpPr>
        <p:spPr>
          <a:xfrm>
            <a:off x="400050" y="4909542"/>
            <a:ext cx="1900238" cy="485775"/>
          </a:xfrm>
          <a:prstGeom prst="rect">
            <a:avLst/>
          </a:prstGeom>
          <a:solidFill>
            <a:srgbClr val="059669">
              <a:alpha val="50000"/>
            </a:srgbClr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163" y="5023842"/>
            <a:ext cx="100013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85775" y="5166717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Volume: 30%</a:t>
            </a:r>
            <a:endParaRPr lang="en-US" sz="788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981" y="5023842"/>
            <a:ext cx="114300" cy="1143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2471738" y="5166717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Reinicia com Jogo</a:t>
            </a:r>
            <a:endParaRPr lang="en-US" sz="788" dirty="0"/>
          </a:p>
        </p:txBody>
      </p:sp>
      <p:sp>
        <p:nvSpPr>
          <p:cNvPr id="30" name="Shape 20"/>
          <p:cNvSpPr/>
          <p:nvPr/>
        </p:nvSpPr>
        <p:spPr>
          <a:xfrm>
            <a:off x="4686300" y="801886"/>
            <a:ext cx="4229100" cy="3243263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1001911"/>
            <a:ext cx="214313" cy="17145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5157788" y="969764"/>
            <a:ext cx="1592554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Áudio</a:t>
            </a:r>
            <a:endParaRPr lang="en-US" sz="1350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050" y="1466255"/>
            <a:ext cx="128588" cy="128588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157788" y="1443038"/>
            <a:ext cx="1333286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Raylib Audio Device</a:t>
            </a:r>
            <a:endParaRPr lang="en-US" sz="1013" dirty="0"/>
          </a:p>
        </p:txBody>
      </p:sp>
      <p:sp>
        <p:nvSpPr>
          <p:cNvPr id="35" name="Text 23"/>
          <p:cNvSpPr/>
          <p:nvPr/>
        </p:nvSpPr>
        <p:spPr>
          <a:xfrm>
            <a:off x="4972050" y="1687711"/>
            <a:ext cx="3729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Inicialização e gerenciamento do dispositivo de áudio para reprodução de música e efeitos sonoros.</a:t>
            </a:r>
            <a:endParaRPr lang="en-US" sz="788" dirty="0"/>
          </a:p>
        </p:txBody>
      </p:sp>
      <p:sp>
        <p:nvSpPr>
          <p:cNvPr id="36" name="Shape 24"/>
          <p:cNvSpPr/>
          <p:nvPr/>
        </p:nvSpPr>
        <p:spPr>
          <a:xfrm>
            <a:off x="4857750" y="2202061"/>
            <a:ext cx="3886200" cy="771525"/>
          </a:xfrm>
          <a:prstGeom prst="rect">
            <a:avLst/>
          </a:prstGeom>
          <a:solidFill>
            <a:srgbClr val="8B5CF6">
              <a:alpha val="30000"/>
            </a:srgbClr>
          </a:solidFill>
          <a:ln/>
        </p:spPr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050" y="2352080"/>
            <a:ext cx="128588" cy="128588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5157788" y="2328863"/>
            <a:ext cx="11556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Music Streaming</a:t>
            </a:r>
            <a:endParaRPr lang="en-US" sz="1013" dirty="0"/>
          </a:p>
        </p:txBody>
      </p:sp>
      <p:sp>
        <p:nvSpPr>
          <p:cNvPr id="39" name="Text 26"/>
          <p:cNvSpPr/>
          <p:nvPr/>
        </p:nvSpPr>
        <p:spPr>
          <a:xfrm>
            <a:off x="4972050" y="2573536"/>
            <a:ext cx="3729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Uso de LoadMusicStream para carregamento eficiente de arquivos de áudio grandes.</a:t>
            </a:r>
            <a:endParaRPr lang="en-US" sz="788" dirty="0"/>
          </a:p>
        </p:txBody>
      </p:sp>
      <p:sp>
        <p:nvSpPr>
          <p:cNvPr id="40" name="Shape 27"/>
          <p:cNvSpPr/>
          <p:nvPr/>
        </p:nvSpPr>
        <p:spPr>
          <a:xfrm>
            <a:off x="4857750" y="3087886"/>
            <a:ext cx="3886200" cy="771525"/>
          </a:xfrm>
          <a:prstGeom prst="rect">
            <a:avLst/>
          </a:prstGeom>
          <a:solidFill>
            <a:srgbClr val="EC4899">
              <a:alpha val="30000"/>
            </a:srgbClr>
          </a:solidFill>
          <a:ln/>
        </p:spPr>
      </p:sp>
      <p:pic>
        <p:nvPicPr>
          <p:cNvPr id="4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2050" y="3237905"/>
            <a:ext cx="128588" cy="128588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5157788" y="3214688"/>
            <a:ext cx="9070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Loop</a:t>
            </a:r>
            <a:endParaRPr lang="en-US" sz="1013" dirty="0"/>
          </a:p>
        </p:txBody>
      </p:sp>
      <p:sp>
        <p:nvSpPr>
          <p:cNvPr id="43" name="Text 29"/>
          <p:cNvSpPr/>
          <p:nvPr/>
        </p:nvSpPr>
        <p:spPr>
          <a:xfrm>
            <a:off x="4972050" y="3459361"/>
            <a:ext cx="3729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UpdateMusicStream chamado a cada frame para manter a reprodução contínua.</a:t>
            </a:r>
            <a:endParaRPr lang="en-US" sz="788" dirty="0"/>
          </a:p>
        </p:txBody>
      </p:sp>
      <p:sp>
        <p:nvSpPr>
          <p:cNvPr id="44" name="Shape 30"/>
          <p:cNvSpPr/>
          <p:nvPr/>
        </p:nvSpPr>
        <p:spPr>
          <a:xfrm>
            <a:off x="4686300" y="4202311"/>
            <a:ext cx="4229100" cy="2328863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4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4402336"/>
            <a:ext cx="171450" cy="171450"/>
          </a:xfrm>
          <a:prstGeom prst="rect">
            <a:avLst/>
          </a:prstGeom>
        </p:spPr>
      </p:pic>
      <p:sp>
        <p:nvSpPr>
          <p:cNvPr id="46" name="Text 31"/>
          <p:cNvSpPr/>
          <p:nvPr/>
        </p:nvSpPr>
        <p:spPr>
          <a:xfrm>
            <a:off x="5114925" y="4370189"/>
            <a:ext cx="1734676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Controles de Áudio</a:t>
            </a:r>
            <a:endParaRPr lang="en-US" sz="1350" dirty="0"/>
          </a:p>
        </p:txBody>
      </p:sp>
      <p:sp>
        <p:nvSpPr>
          <p:cNvPr id="47" name="Shape 32"/>
          <p:cNvSpPr/>
          <p:nvPr/>
        </p:nvSpPr>
        <p:spPr>
          <a:xfrm>
            <a:off x="4857750" y="4716661"/>
            <a:ext cx="3886200" cy="3429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8" name="Text 33"/>
          <p:cNvSpPr/>
          <p:nvPr/>
        </p:nvSpPr>
        <p:spPr>
          <a:xfrm>
            <a:off x="4943475" y="4802386"/>
            <a:ext cx="11054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PlayMusicStream()</a:t>
            </a:r>
            <a:endParaRPr lang="en-US" sz="900" dirty="0"/>
          </a:p>
        </p:txBody>
      </p:sp>
      <p:pic>
        <p:nvPicPr>
          <p:cNvPr id="4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3925" y="4830961"/>
            <a:ext cx="114300" cy="114300"/>
          </a:xfrm>
          <a:prstGeom prst="rect">
            <a:avLst/>
          </a:prstGeom>
        </p:spPr>
      </p:pic>
      <p:sp>
        <p:nvSpPr>
          <p:cNvPr id="50" name="Shape 34"/>
          <p:cNvSpPr/>
          <p:nvPr/>
        </p:nvSpPr>
        <p:spPr>
          <a:xfrm>
            <a:off x="4857750" y="5145286"/>
            <a:ext cx="3886200" cy="3429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1" name="Text 35"/>
          <p:cNvSpPr/>
          <p:nvPr/>
        </p:nvSpPr>
        <p:spPr>
          <a:xfrm>
            <a:off x="4943475" y="5231011"/>
            <a:ext cx="11231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StopMusicStream()</a:t>
            </a:r>
            <a:endParaRPr lang="en-US" sz="900" dirty="0"/>
          </a:p>
        </p:txBody>
      </p:sp>
      <p:pic>
        <p:nvPicPr>
          <p:cNvPr id="5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2500" y="5259586"/>
            <a:ext cx="85725" cy="114300"/>
          </a:xfrm>
          <a:prstGeom prst="rect">
            <a:avLst/>
          </a:prstGeom>
        </p:spPr>
      </p:pic>
      <p:sp>
        <p:nvSpPr>
          <p:cNvPr id="53" name="Shape 36"/>
          <p:cNvSpPr/>
          <p:nvPr/>
        </p:nvSpPr>
        <p:spPr>
          <a:xfrm>
            <a:off x="4857750" y="5573911"/>
            <a:ext cx="3886200" cy="3429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4" name="Text 37"/>
          <p:cNvSpPr/>
          <p:nvPr/>
        </p:nvSpPr>
        <p:spPr>
          <a:xfrm>
            <a:off x="4943475" y="5659636"/>
            <a:ext cx="10696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SetMusicVolume()</a:t>
            </a:r>
            <a:endParaRPr lang="en-US" sz="900" dirty="0"/>
          </a:p>
        </p:txBody>
      </p:sp>
      <p:pic>
        <p:nvPicPr>
          <p:cNvPr id="5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5350" y="5688211"/>
            <a:ext cx="142875" cy="114300"/>
          </a:xfrm>
          <a:prstGeom prst="rect">
            <a:avLst/>
          </a:prstGeom>
        </p:spPr>
      </p:pic>
      <p:sp>
        <p:nvSpPr>
          <p:cNvPr id="56" name="Shape 38"/>
          <p:cNvSpPr/>
          <p:nvPr/>
        </p:nvSpPr>
        <p:spPr>
          <a:xfrm>
            <a:off x="4857750" y="6002536"/>
            <a:ext cx="3886200" cy="3429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7" name="Text 39"/>
          <p:cNvSpPr/>
          <p:nvPr/>
        </p:nvSpPr>
        <p:spPr>
          <a:xfrm>
            <a:off x="4943475" y="6088261"/>
            <a:ext cx="12726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UnloadMusicStream()</a:t>
            </a:r>
            <a:endParaRPr lang="en-US" sz="900" dirty="0"/>
          </a:p>
        </p:txBody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58213" y="6116836"/>
            <a:ext cx="100013" cy="114300"/>
          </a:xfrm>
          <a:prstGeom prst="rect">
            <a:avLst/>
          </a:prstGeom>
        </p:spPr>
      </p:pic>
      <p:sp>
        <p:nvSpPr>
          <p:cNvPr id="59" name="Shape 40"/>
          <p:cNvSpPr/>
          <p:nvPr/>
        </p:nvSpPr>
        <p:spPr>
          <a:xfrm>
            <a:off x="4686300" y="6688336"/>
            <a:ext cx="4229100" cy="2050256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60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7750" y="6888361"/>
            <a:ext cx="128588" cy="171450"/>
          </a:xfrm>
          <a:prstGeom prst="rect">
            <a:avLst/>
          </a:prstGeom>
        </p:spPr>
      </p:pic>
      <p:sp>
        <p:nvSpPr>
          <p:cNvPr id="61" name="Text 41"/>
          <p:cNvSpPr/>
          <p:nvPr/>
        </p:nvSpPr>
        <p:spPr>
          <a:xfrm>
            <a:off x="5072063" y="6856214"/>
            <a:ext cx="167057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Melhorias Futuras</a:t>
            </a:r>
            <a:endParaRPr lang="en-US" sz="1350" dirty="0"/>
          </a:p>
        </p:txBody>
      </p:sp>
      <p:sp>
        <p:nvSpPr>
          <p:cNvPr id="62" name="Shape 42"/>
          <p:cNvSpPr/>
          <p:nvPr/>
        </p:nvSpPr>
        <p:spPr>
          <a:xfrm>
            <a:off x="4857750" y="7202686"/>
            <a:ext cx="1900238" cy="632222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63" name="Text 43"/>
          <p:cNvSpPr/>
          <p:nvPr/>
        </p:nvSpPr>
        <p:spPr>
          <a:xfrm>
            <a:off x="4943475" y="7459861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Efeitos Sonoros</a:t>
            </a:r>
            <a:endParaRPr lang="en-US" sz="788" dirty="0"/>
          </a:p>
        </p:txBody>
      </p:sp>
      <p:sp>
        <p:nvSpPr>
          <p:cNvPr id="64" name="Text 44"/>
          <p:cNvSpPr/>
          <p:nvPr/>
        </p:nvSpPr>
        <p:spPr>
          <a:xfrm>
            <a:off x="4943475" y="7602736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Tiros e explosões</a:t>
            </a:r>
            <a:endParaRPr lang="en-US" sz="675" dirty="0"/>
          </a:p>
        </p:txBody>
      </p:sp>
      <p:sp>
        <p:nvSpPr>
          <p:cNvPr id="65" name="Shape 45"/>
          <p:cNvSpPr/>
          <p:nvPr/>
        </p:nvSpPr>
        <p:spPr>
          <a:xfrm>
            <a:off x="6843713" y="7202686"/>
            <a:ext cx="1900238" cy="632222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6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2394" y="7291983"/>
            <a:ext cx="142875" cy="142875"/>
          </a:xfrm>
          <a:prstGeom prst="rect">
            <a:avLst/>
          </a:prstGeom>
        </p:spPr>
      </p:pic>
      <p:sp>
        <p:nvSpPr>
          <p:cNvPr id="67" name="Text 46"/>
          <p:cNvSpPr/>
          <p:nvPr/>
        </p:nvSpPr>
        <p:spPr>
          <a:xfrm>
            <a:off x="6929438" y="7492008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Sons de Dano</a:t>
            </a:r>
            <a:endParaRPr lang="en-US" sz="788" dirty="0"/>
          </a:p>
        </p:txBody>
      </p:sp>
      <p:sp>
        <p:nvSpPr>
          <p:cNvPr id="68" name="Text 47"/>
          <p:cNvSpPr/>
          <p:nvPr/>
        </p:nvSpPr>
        <p:spPr>
          <a:xfrm>
            <a:off x="6929438" y="7634883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Feedback auditivo</a:t>
            </a:r>
            <a:endParaRPr lang="en-US" sz="675" dirty="0"/>
          </a:p>
        </p:txBody>
      </p:sp>
      <p:sp>
        <p:nvSpPr>
          <p:cNvPr id="69" name="Shape 48"/>
          <p:cNvSpPr/>
          <p:nvPr/>
        </p:nvSpPr>
        <p:spPr>
          <a:xfrm>
            <a:off x="4857750" y="7920633"/>
            <a:ext cx="1900238" cy="632222"/>
          </a:xfrm>
          <a:prstGeom prst="rect">
            <a:avLst/>
          </a:prstGeom>
          <a:solidFill>
            <a:srgbClr val="EC4899"/>
          </a:solidFill>
          <a:ln/>
        </p:spPr>
      </p:sp>
      <p:pic>
        <p:nvPicPr>
          <p:cNvPr id="70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27502" y="8009930"/>
            <a:ext cx="160734" cy="142875"/>
          </a:xfrm>
          <a:prstGeom prst="rect">
            <a:avLst/>
          </a:prstGeom>
        </p:spPr>
      </p:pic>
      <p:sp>
        <p:nvSpPr>
          <p:cNvPr id="71" name="Text 49"/>
          <p:cNvSpPr/>
          <p:nvPr/>
        </p:nvSpPr>
        <p:spPr>
          <a:xfrm>
            <a:off x="4943475" y="8209955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Música de Vitória</a:t>
            </a:r>
            <a:endParaRPr lang="en-US" sz="788" dirty="0"/>
          </a:p>
        </p:txBody>
      </p:sp>
      <p:sp>
        <p:nvSpPr>
          <p:cNvPr id="72" name="Text 50"/>
          <p:cNvSpPr/>
          <p:nvPr/>
        </p:nvSpPr>
        <p:spPr>
          <a:xfrm>
            <a:off x="4943475" y="8352830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Celebração</a:t>
            </a:r>
            <a:endParaRPr lang="en-US" sz="675" dirty="0"/>
          </a:p>
        </p:txBody>
      </p:sp>
      <p:pic>
        <p:nvPicPr>
          <p:cNvPr id="73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2394" y="8009930"/>
            <a:ext cx="142875" cy="142875"/>
          </a:xfrm>
          <a:prstGeom prst="rect">
            <a:avLst/>
          </a:prstGeom>
        </p:spPr>
      </p:pic>
      <p:sp>
        <p:nvSpPr>
          <p:cNvPr id="74" name="Text 51"/>
          <p:cNvSpPr/>
          <p:nvPr/>
        </p:nvSpPr>
        <p:spPr>
          <a:xfrm>
            <a:off x="6929438" y="8209955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 de Game Over</a:t>
            </a:r>
            <a:endParaRPr lang="en-US" sz="788" dirty="0"/>
          </a:p>
        </p:txBody>
      </p:sp>
      <p:sp>
        <p:nvSpPr>
          <p:cNvPr id="75" name="Text 52"/>
          <p:cNvSpPr/>
          <p:nvPr/>
        </p:nvSpPr>
        <p:spPr>
          <a:xfrm>
            <a:off x="6929438" y="8352830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ECAC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Derrota dramática</a:t>
            </a:r>
            <a:endParaRPr lang="en-US" sz="6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079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85750"/>
            <a:ext cx="342900" cy="342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793581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3353991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518" y="230386"/>
            <a:ext cx="385763" cy="3429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297581" y="166092"/>
            <a:ext cx="5120311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 e Próximos Passos</a:t>
            </a:r>
            <a:endParaRPr lang="en-US" sz="2700" dirty="0"/>
          </a:p>
        </p:txBody>
      </p:sp>
      <p:sp>
        <p:nvSpPr>
          <p:cNvPr id="8" name="Shape 1"/>
          <p:cNvSpPr/>
          <p:nvPr/>
        </p:nvSpPr>
        <p:spPr>
          <a:xfrm>
            <a:off x="228600" y="801886"/>
            <a:ext cx="4229100" cy="238065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1001911"/>
            <a:ext cx="214313" cy="17145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00088" y="969764"/>
            <a:ext cx="1729039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Resumo do Projeto</a:t>
            </a:r>
            <a:endParaRPr lang="en-US" sz="1350" dirty="0"/>
          </a:p>
        </p:txBody>
      </p:sp>
      <p:sp>
        <p:nvSpPr>
          <p:cNvPr id="11" name="Text 3"/>
          <p:cNvSpPr/>
          <p:nvPr/>
        </p:nvSpPr>
        <p:spPr>
          <a:xfrm>
            <a:off x="400050" y="1328738"/>
            <a:ext cx="1755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</a:t>
            </a:r>
            <a:endParaRPr lang="en-US" sz="788" dirty="0"/>
          </a:p>
        </p:txBody>
      </p:sp>
      <p:sp>
        <p:nvSpPr>
          <p:cNvPr id="12" name="Text 4"/>
          <p:cNvSpPr/>
          <p:nvPr/>
        </p:nvSpPr>
        <p:spPr>
          <a:xfrm>
            <a:off x="504165" y="1328738"/>
            <a:ext cx="8524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Dente Defensor</a:t>
            </a:r>
            <a:endParaRPr lang="en-US" sz="788" dirty="0"/>
          </a:p>
        </p:txBody>
      </p:sp>
      <p:sp>
        <p:nvSpPr>
          <p:cNvPr id="13" name="Text 5"/>
          <p:cNvSpPr/>
          <p:nvPr/>
        </p:nvSpPr>
        <p:spPr>
          <a:xfrm>
            <a:off x="400050" y="1328738"/>
            <a:ext cx="3912543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 um jogo de defesa desenvolvido em C++ que combina entretenimento com educação sobre saúde bucal. O jogador controla uma escova de dentes para proteger os dentes de ataques de bactérias nocivas.</a:t>
            </a:r>
            <a:endParaRPr lang="en-US" sz="788" dirty="0"/>
          </a:p>
        </p:txBody>
      </p:sp>
      <p:sp>
        <p:nvSpPr>
          <p:cNvPr id="14" name="Shape 6"/>
          <p:cNvSpPr/>
          <p:nvPr/>
        </p:nvSpPr>
        <p:spPr>
          <a:xfrm>
            <a:off x="400050" y="1918097"/>
            <a:ext cx="1900238" cy="489347"/>
          </a:xfrm>
          <a:prstGeom prst="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872" y="2007394"/>
            <a:ext cx="178594" cy="14287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85775" y="2178844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C++ + Raylib</a:t>
            </a:r>
            <a:endParaRPr lang="en-US" sz="788" dirty="0"/>
          </a:p>
        </p:txBody>
      </p:sp>
      <p:sp>
        <p:nvSpPr>
          <p:cNvPr id="17" name="Shape 8"/>
          <p:cNvSpPr/>
          <p:nvPr/>
        </p:nvSpPr>
        <p:spPr>
          <a:xfrm>
            <a:off x="2386013" y="1918097"/>
            <a:ext cx="1900238" cy="489347"/>
          </a:xfrm>
          <a:prstGeom prst="rect">
            <a:avLst/>
          </a:prstGeom>
          <a:solidFill>
            <a:srgbClr val="10B981">
              <a:alpha val="30000"/>
            </a:srgbClr>
          </a:solidFill>
          <a:ln/>
        </p:spPr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694" y="2007394"/>
            <a:ext cx="142875" cy="1428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471738" y="2178844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Pixel Art</a:t>
            </a:r>
            <a:endParaRPr lang="en-US" sz="788" dirty="0"/>
          </a:p>
        </p:txBody>
      </p:sp>
      <p:sp>
        <p:nvSpPr>
          <p:cNvPr id="20" name="Shape 10"/>
          <p:cNvSpPr/>
          <p:nvPr/>
        </p:nvSpPr>
        <p:spPr>
          <a:xfrm>
            <a:off x="400050" y="2493169"/>
            <a:ext cx="1900238" cy="489347"/>
          </a:xfrm>
          <a:prstGeom prst="rect">
            <a:avLst/>
          </a:prstGeom>
          <a:solidFill>
            <a:srgbClr val="8B5CF6">
              <a:alpha val="30000"/>
            </a:srgbClr>
          </a:solidFill>
          <a:ln/>
        </p:spPr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31" y="2582466"/>
            <a:ext cx="142875" cy="142875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485775" y="2753916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Áudio</a:t>
            </a:r>
            <a:endParaRPr lang="en-US" sz="788" dirty="0"/>
          </a:p>
        </p:txBody>
      </p:sp>
      <p:sp>
        <p:nvSpPr>
          <p:cNvPr id="23" name="Shape 12"/>
          <p:cNvSpPr/>
          <p:nvPr/>
        </p:nvSpPr>
        <p:spPr>
          <a:xfrm>
            <a:off x="2386013" y="2493169"/>
            <a:ext cx="1900238" cy="489347"/>
          </a:xfrm>
          <a:prstGeom prst="rect">
            <a:avLst/>
          </a:prstGeom>
          <a:solidFill>
            <a:srgbClr val="EF4444">
              <a:alpha val="30000"/>
            </a:srgbClr>
          </a:solidFill>
          <a:ln/>
        </p:spPr>
      </p:sp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4694" y="2582466"/>
            <a:ext cx="142875" cy="142875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2471738" y="2753916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Gameplay Arcade</a:t>
            </a:r>
            <a:endParaRPr lang="en-US" sz="788" dirty="0"/>
          </a:p>
        </p:txBody>
      </p:sp>
      <p:sp>
        <p:nvSpPr>
          <p:cNvPr id="26" name="Shape 14"/>
          <p:cNvSpPr/>
          <p:nvPr/>
        </p:nvSpPr>
        <p:spPr>
          <a:xfrm>
            <a:off x="228600" y="3325416"/>
            <a:ext cx="4229100" cy="1771650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050" y="3525441"/>
            <a:ext cx="192881" cy="17145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78656" y="3493294"/>
            <a:ext cx="1828995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Conquistas Técnicas</a:t>
            </a:r>
            <a:endParaRPr lang="en-US" sz="1350" dirty="0"/>
          </a:p>
        </p:txBody>
      </p:sp>
      <p:pic>
        <p:nvPicPr>
          <p:cNvPr id="2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" y="3854053"/>
            <a:ext cx="114300" cy="11430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600075" y="3839766"/>
            <a:ext cx="1764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classes bem estruturado</a:t>
            </a:r>
            <a:endParaRPr lang="en-US" sz="788" dirty="0"/>
          </a:p>
        </p:txBody>
      </p:sp>
      <p:pic>
        <p:nvPicPr>
          <p:cNvPr id="3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4082653"/>
            <a:ext cx="114300" cy="11430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600075" y="4068366"/>
            <a:ext cx="17599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eficiente de estados</a:t>
            </a:r>
            <a:endParaRPr lang="en-US" sz="788" dirty="0"/>
          </a:p>
        </p:txBody>
      </p:sp>
      <p:pic>
        <p:nvPicPr>
          <p:cNvPr id="3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050" y="4311253"/>
            <a:ext cx="114300" cy="114300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600075" y="4296966"/>
            <a:ext cx="13988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colisão funcional</a:t>
            </a:r>
            <a:endParaRPr lang="en-US" sz="788" dirty="0"/>
          </a:p>
        </p:txBody>
      </p:sp>
      <p:pic>
        <p:nvPicPr>
          <p:cNvPr id="3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" y="4539853"/>
            <a:ext cx="114300" cy="114300"/>
          </a:xfrm>
          <a:prstGeom prst="rect">
            <a:avLst/>
          </a:prstGeom>
        </p:spPr>
      </p:pic>
      <p:sp>
        <p:nvSpPr>
          <p:cNvPr id="36" name="Text 19"/>
          <p:cNvSpPr/>
          <p:nvPr/>
        </p:nvSpPr>
        <p:spPr>
          <a:xfrm>
            <a:off x="600075" y="4525566"/>
            <a:ext cx="14808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completa de áudio</a:t>
            </a:r>
            <a:endParaRPr lang="en-US" sz="788" dirty="0"/>
          </a:p>
        </p:txBody>
      </p:sp>
      <p:pic>
        <p:nvPicPr>
          <p:cNvPr id="3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050" y="4768453"/>
            <a:ext cx="114300" cy="114300"/>
          </a:xfrm>
          <a:prstGeom prst="rect">
            <a:avLst/>
          </a:prstGeom>
        </p:spPr>
      </p:pic>
      <p:sp>
        <p:nvSpPr>
          <p:cNvPr id="38" name="Text 20"/>
          <p:cNvSpPr/>
          <p:nvPr/>
        </p:nvSpPr>
        <p:spPr>
          <a:xfrm>
            <a:off x="600075" y="4754166"/>
            <a:ext cx="1427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Otimizações de performance</a:t>
            </a:r>
            <a:endParaRPr lang="en-US" sz="788" dirty="0"/>
          </a:p>
        </p:txBody>
      </p:sp>
      <p:sp>
        <p:nvSpPr>
          <p:cNvPr id="39" name="Shape 21"/>
          <p:cNvSpPr/>
          <p:nvPr/>
        </p:nvSpPr>
        <p:spPr>
          <a:xfrm>
            <a:off x="4686300" y="801886"/>
            <a:ext cx="4229100" cy="2782491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4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7750" y="1001911"/>
            <a:ext cx="171450" cy="171450"/>
          </a:xfrm>
          <a:prstGeom prst="rect">
            <a:avLst/>
          </a:prstGeom>
        </p:spPr>
      </p:pic>
      <p:sp>
        <p:nvSpPr>
          <p:cNvPr id="41" name="Text 22"/>
          <p:cNvSpPr/>
          <p:nvPr/>
        </p:nvSpPr>
        <p:spPr>
          <a:xfrm>
            <a:off x="5114925" y="969764"/>
            <a:ext cx="167057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Melhorias Futuras</a:t>
            </a:r>
            <a:endParaRPr lang="en-US" sz="1350" dirty="0"/>
          </a:p>
        </p:txBody>
      </p:sp>
      <p:pic>
        <p:nvPicPr>
          <p:cNvPr id="42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36431" y="1405533"/>
            <a:ext cx="142875" cy="142875"/>
          </a:xfrm>
          <a:prstGeom prst="rect">
            <a:avLst/>
          </a:prstGeom>
        </p:spPr>
      </p:pic>
      <p:sp>
        <p:nvSpPr>
          <p:cNvPr id="43" name="Text 23"/>
          <p:cNvSpPr/>
          <p:nvPr/>
        </p:nvSpPr>
        <p:spPr>
          <a:xfrm>
            <a:off x="4943475" y="1605558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Múltiplas Fases</a:t>
            </a:r>
            <a:endParaRPr lang="en-US" sz="788" dirty="0"/>
          </a:p>
        </p:txBody>
      </p:sp>
      <p:sp>
        <p:nvSpPr>
          <p:cNvPr id="44" name="Text 24"/>
          <p:cNvSpPr/>
          <p:nvPr/>
        </p:nvSpPr>
        <p:spPr>
          <a:xfrm>
            <a:off x="4943475" y="1748433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Diferentes cenários</a:t>
            </a:r>
            <a:endParaRPr lang="en-US" sz="675" dirty="0"/>
          </a:p>
        </p:txBody>
      </p:sp>
      <p:sp>
        <p:nvSpPr>
          <p:cNvPr id="45" name="Shape 25"/>
          <p:cNvSpPr/>
          <p:nvPr/>
        </p:nvSpPr>
        <p:spPr>
          <a:xfrm>
            <a:off x="6843713" y="1316236"/>
            <a:ext cx="1900238" cy="632222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2394" y="1405533"/>
            <a:ext cx="142875" cy="142875"/>
          </a:xfrm>
          <a:prstGeom prst="rect">
            <a:avLst/>
          </a:prstGeom>
        </p:spPr>
      </p:pic>
      <p:sp>
        <p:nvSpPr>
          <p:cNvPr id="47" name="Text 26"/>
          <p:cNvSpPr/>
          <p:nvPr/>
        </p:nvSpPr>
        <p:spPr>
          <a:xfrm>
            <a:off x="6929438" y="1605558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Power-ups</a:t>
            </a:r>
            <a:endParaRPr lang="en-US" sz="788" dirty="0"/>
          </a:p>
        </p:txBody>
      </p:sp>
      <p:sp>
        <p:nvSpPr>
          <p:cNvPr id="48" name="Text 27"/>
          <p:cNvSpPr/>
          <p:nvPr/>
        </p:nvSpPr>
        <p:spPr>
          <a:xfrm>
            <a:off x="6929438" y="1748433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Habilidades especiais</a:t>
            </a:r>
            <a:endParaRPr lang="en-US" sz="675" dirty="0"/>
          </a:p>
        </p:txBody>
      </p:sp>
      <p:sp>
        <p:nvSpPr>
          <p:cNvPr id="49" name="Shape 28"/>
          <p:cNvSpPr/>
          <p:nvPr/>
        </p:nvSpPr>
        <p:spPr>
          <a:xfrm>
            <a:off x="4857750" y="2034183"/>
            <a:ext cx="1900238" cy="632222"/>
          </a:xfrm>
          <a:prstGeom prst="rect">
            <a:avLst/>
          </a:prstGeom>
          <a:solidFill>
            <a:srgbClr val="EC4899"/>
          </a:solidFill>
          <a:ln/>
        </p:spPr>
      </p:sp>
      <p:pic>
        <p:nvPicPr>
          <p:cNvPr id="50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27502" y="2123480"/>
            <a:ext cx="160734" cy="142875"/>
          </a:xfrm>
          <a:prstGeom prst="rect">
            <a:avLst/>
          </a:prstGeom>
        </p:spPr>
      </p:pic>
      <p:sp>
        <p:nvSpPr>
          <p:cNvPr id="51" name="Text 29"/>
          <p:cNvSpPr/>
          <p:nvPr/>
        </p:nvSpPr>
        <p:spPr>
          <a:xfrm>
            <a:off x="4943475" y="2323505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Novos Inimigos</a:t>
            </a:r>
            <a:endParaRPr lang="en-US" sz="788" dirty="0"/>
          </a:p>
        </p:txBody>
      </p:sp>
      <p:sp>
        <p:nvSpPr>
          <p:cNvPr id="52" name="Text 30"/>
          <p:cNvSpPr/>
          <p:nvPr/>
        </p:nvSpPr>
        <p:spPr>
          <a:xfrm>
            <a:off x="4943475" y="2466380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variedade</a:t>
            </a:r>
            <a:endParaRPr lang="en-US" sz="675" dirty="0"/>
          </a:p>
        </p:txBody>
      </p:sp>
      <p:pic>
        <p:nvPicPr>
          <p:cNvPr id="53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3464" y="2123480"/>
            <a:ext cx="160734" cy="142875"/>
          </a:xfrm>
          <a:prstGeom prst="rect">
            <a:avLst/>
          </a:prstGeom>
        </p:spPr>
      </p:pic>
      <p:sp>
        <p:nvSpPr>
          <p:cNvPr id="54" name="Text 31"/>
          <p:cNvSpPr/>
          <p:nvPr/>
        </p:nvSpPr>
        <p:spPr>
          <a:xfrm>
            <a:off x="6929438" y="2323505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Boss Battles</a:t>
            </a:r>
            <a:endParaRPr lang="en-US" sz="788" dirty="0"/>
          </a:p>
        </p:txBody>
      </p:sp>
      <p:sp>
        <p:nvSpPr>
          <p:cNvPr id="55" name="Text 32"/>
          <p:cNvSpPr/>
          <p:nvPr/>
        </p:nvSpPr>
        <p:spPr>
          <a:xfrm>
            <a:off x="6929438" y="2466380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ECAC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Desafios épicos</a:t>
            </a:r>
            <a:endParaRPr lang="en-US" sz="675" dirty="0"/>
          </a:p>
        </p:txBody>
      </p:sp>
      <p:sp>
        <p:nvSpPr>
          <p:cNvPr id="56" name="Shape 33"/>
          <p:cNvSpPr/>
          <p:nvPr/>
        </p:nvSpPr>
        <p:spPr>
          <a:xfrm>
            <a:off x="4857750" y="2752130"/>
            <a:ext cx="1900238" cy="632222"/>
          </a:xfrm>
          <a:prstGeom prst="rect">
            <a:avLst/>
          </a:prstGeom>
          <a:solidFill>
            <a:srgbClr val="EF4444"/>
          </a:solidFill>
          <a:ln/>
        </p:spPr>
      </p:sp>
      <p:pic>
        <p:nvPicPr>
          <p:cNvPr id="57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36431" y="2841427"/>
            <a:ext cx="142875" cy="142875"/>
          </a:xfrm>
          <a:prstGeom prst="rect">
            <a:avLst/>
          </a:prstGeom>
        </p:spPr>
      </p:pic>
      <p:sp>
        <p:nvSpPr>
          <p:cNvPr id="58" name="Text 34"/>
          <p:cNvSpPr/>
          <p:nvPr/>
        </p:nvSpPr>
        <p:spPr>
          <a:xfrm>
            <a:off x="4943475" y="3041452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Placar Online</a:t>
            </a:r>
            <a:endParaRPr lang="en-US" sz="788" dirty="0"/>
          </a:p>
        </p:txBody>
      </p:sp>
      <p:sp>
        <p:nvSpPr>
          <p:cNvPr id="59" name="Text 35"/>
          <p:cNvSpPr/>
          <p:nvPr/>
        </p:nvSpPr>
        <p:spPr>
          <a:xfrm>
            <a:off x="4943475" y="3184327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DE6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Competição global</a:t>
            </a:r>
            <a:endParaRPr lang="en-US" sz="675" dirty="0"/>
          </a:p>
        </p:txBody>
      </p:sp>
      <p:sp>
        <p:nvSpPr>
          <p:cNvPr id="60" name="Shape 36"/>
          <p:cNvSpPr/>
          <p:nvPr/>
        </p:nvSpPr>
        <p:spPr>
          <a:xfrm>
            <a:off x="6843713" y="2752130"/>
            <a:ext cx="1900238" cy="632222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61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0253" y="2841427"/>
            <a:ext cx="107156" cy="142875"/>
          </a:xfrm>
          <a:prstGeom prst="rect">
            <a:avLst/>
          </a:prstGeom>
        </p:spPr>
      </p:pic>
      <p:sp>
        <p:nvSpPr>
          <p:cNvPr id="62" name="Text 37"/>
          <p:cNvSpPr/>
          <p:nvPr/>
        </p:nvSpPr>
        <p:spPr>
          <a:xfrm>
            <a:off x="6929438" y="3041452"/>
            <a:ext cx="180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Versão Mobile</a:t>
            </a:r>
            <a:endParaRPr lang="en-US" sz="788" dirty="0"/>
          </a:p>
        </p:txBody>
      </p:sp>
      <p:sp>
        <p:nvSpPr>
          <p:cNvPr id="63" name="Text 38"/>
          <p:cNvSpPr/>
          <p:nvPr/>
        </p:nvSpPr>
        <p:spPr>
          <a:xfrm>
            <a:off x="6929438" y="3184327"/>
            <a:ext cx="18002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C7D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Portabilidade</a:t>
            </a:r>
            <a:endParaRPr lang="en-US" sz="675" dirty="0"/>
          </a:p>
        </p:txBody>
      </p:sp>
      <p:sp>
        <p:nvSpPr>
          <p:cNvPr id="64" name="Shape 39"/>
          <p:cNvSpPr/>
          <p:nvPr/>
        </p:nvSpPr>
        <p:spPr>
          <a:xfrm>
            <a:off x="4686300" y="3727252"/>
            <a:ext cx="4229100" cy="2723555"/>
          </a:xfrm>
          <a:prstGeom prst="rect">
            <a:avLst/>
          </a:prstGeom>
          <a:solidFill>
            <a:srgbClr val="FFFFFF">
              <a:alpha val="95000"/>
            </a:srgbClr>
          </a:solidFill>
          <a:ln w="198">
            <a:solidFill>
              <a:srgbClr val="E2E8F0"/>
            </a:solidFill>
            <a:prstDash val="solid"/>
          </a:ln>
        </p:spPr>
      </p:sp>
      <p:pic>
        <p:nvPicPr>
          <p:cNvPr id="6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46003" y="3920133"/>
            <a:ext cx="214313" cy="214313"/>
          </a:xfrm>
          <a:prstGeom prst="rect">
            <a:avLst/>
          </a:prstGeom>
        </p:spPr>
      </p:pic>
      <p:sp>
        <p:nvSpPr>
          <p:cNvPr id="66" name="Text 40"/>
          <p:cNvSpPr/>
          <p:nvPr/>
        </p:nvSpPr>
        <p:spPr>
          <a:xfrm>
            <a:off x="6046040" y="3880842"/>
            <a:ext cx="1881094" cy="2911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Agradecimentos</a:t>
            </a:r>
            <a:endParaRPr lang="en-US" sz="1688" dirty="0"/>
          </a:p>
        </p:txBody>
      </p:sp>
      <p:sp>
        <p:nvSpPr>
          <p:cNvPr id="67" name="Text 41"/>
          <p:cNvSpPr/>
          <p:nvPr/>
        </p:nvSpPr>
        <p:spPr>
          <a:xfrm>
            <a:off x="4882055" y="4286250"/>
            <a:ext cx="2870281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Obrigado por acompanhar a apresentação do</a:t>
            </a:r>
            <a:endParaRPr lang="en-US" sz="1013" dirty="0"/>
          </a:p>
        </p:txBody>
      </p:sp>
      <p:sp>
        <p:nvSpPr>
          <p:cNvPr id="68" name="Text 42"/>
          <p:cNvSpPr/>
          <p:nvPr/>
        </p:nvSpPr>
        <p:spPr>
          <a:xfrm>
            <a:off x="7680899" y="4286250"/>
            <a:ext cx="10755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Dente Defensor</a:t>
            </a:r>
            <a:endParaRPr lang="en-US" sz="1013" dirty="0"/>
          </a:p>
        </p:txBody>
      </p:sp>
      <p:sp>
        <p:nvSpPr>
          <p:cNvPr id="69" name="Text 43"/>
          <p:cNvSpPr/>
          <p:nvPr/>
        </p:nvSpPr>
        <p:spPr>
          <a:xfrm>
            <a:off x="8685042" y="4286250"/>
            <a:ext cx="1060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1013" dirty="0"/>
          </a:p>
        </p:txBody>
      </p:sp>
      <p:sp>
        <p:nvSpPr>
          <p:cNvPr id="70" name="Text 44"/>
          <p:cNvSpPr/>
          <p:nvPr/>
        </p:nvSpPr>
        <p:spPr>
          <a:xfrm>
            <a:off x="4857750" y="4593431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Este projeto demonstra a aplicação prática de conceitos de programação orientada a objetos, desenvolvimento de jogos e design de software.</a:t>
            </a:r>
            <a:endParaRPr lang="en-US" sz="788" dirty="0"/>
          </a:p>
        </p:txBody>
      </p:sp>
      <p:sp>
        <p:nvSpPr>
          <p:cNvPr id="71" name="Text 45"/>
          <p:cNvSpPr/>
          <p:nvPr/>
        </p:nvSpPr>
        <p:spPr>
          <a:xfrm>
            <a:off x="6467912" y="5164931"/>
            <a:ext cx="169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</a:t>
            </a:r>
            <a:endParaRPr lang="en-US" sz="1350" dirty="0"/>
          </a:p>
        </p:txBody>
      </p:sp>
      <p:pic>
        <p:nvPicPr>
          <p:cNvPr id="72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80299" y="5050631"/>
            <a:ext cx="457200" cy="457200"/>
          </a:xfrm>
          <a:prstGeom prst="rect">
            <a:avLst/>
          </a:prstGeom>
        </p:spPr>
      </p:pic>
      <p:sp>
        <p:nvSpPr>
          <p:cNvPr id="73" name="Text 46"/>
          <p:cNvSpPr/>
          <p:nvPr/>
        </p:nvSpPr>
        <p:spPr>
          <a:xfrm>
            <a:off x="7251799" y="5164931"/>
            <a:ext cx="169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350" dirty="0"/>
          </a:p>
        </p:txBody>
      </p:sp>
      <p:pic>
        <p:nvPicPr>
          <p:cNvPr id="74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64186" y="5164038"/>
            <a:ext cx="241102" cy="214313"/>
          </a:xfrm>
          <a:prstGeom prst="rect">
            <a:avLst/>
          </a:prstGeom>
        </p:spPr>
      </p:pic>
      <p:sp>
        <p:nvSpPr>
          <p:cNvPr id="75" name="Shape 47"/>
          <p:cNvSpPr/>
          <p:nvPr/>
        </p:nvSpPr>
        <p:spPr>
          <a:xfrm>
            <a:off x="4857750" y="5679281"/>
            <a:ext cx="3886200" cy="571500"/>
          </a:xfrm>
          <a:prstGeom prst="rect">
            <a:avLst/>
          </a:prstGeom>
          <a:solidFill>
            <a:srgbClr val="7C3AED"/>
          </a:solidFill>
          <a:ln/>
        </p:spPr>
      </p:sp>
      <p:pic>
        <p:nvPicPr>
          <p:cNvPr id="76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83389" y="5822156"/>
            <a:ext cx="142875" cy="114300"/>
          </a:xfrm>
          <a:prstGeom prst="rect">
            <a:avLst/>
          </a:prstGeom>
        </p:spPr>
      </p:pic>
      <p:sp>
        <p:nvSpPr>
          <p:cNvPr id="77" name="Text 48"/>
          <p:cNvSpPr/>
          <p:nvPr/>
        </p:nvSpPr>
        <p:spPr>
          <a:xfrm>
            <a:off x="5483414" y="5800725"/>
            <a:ext cx="290630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Desenvolvido por: Andrey de Souza Setúbal Destro</a:t>
            </a:r>
            <a:endParaRPr lang="en-US" sz="900" dirty="0"/>
          </a:p>
        </p:txBody>
      </p:sp>
      <p:sp>
        <p:nvSpPr>
          <p:cNvPr id="78" name="Text 49"/>
          <p:cNvSpPr/>
          <p:nvPr/>
        </p:nvSpPr>
        <p:spPr>
          <a:xfrm>
            <a:off x="4972050" y="5993606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BFDB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Final - Programação de Jogos em C++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2025-06-11T13:00:59Z</dcterms:created>
  <dcterms:modified xsi:type="dcterms:W3CDTF">2025-06-11T13:00:59Z</dcterms:modified>
</cp:coreProperties>
</file>